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27"/>
  </p:notesMasterIdLst>
  <p:handoutMasterIdLst>
    <p:handoutMasterId r:id="rId28"/>
  </p:handoutMasterIdLst>
  <p:sldIdLst>
    <p:sldId id="256" r:id="rId2"/>
    <p:sldId id="274" r:id="rId3"/>
    <p:sldId id="283" r:id="rId4"/>
    <p:sldId id="304" r:id="rId5"/>
    <p:sldId id="325" r:id="rId6"/>
    <p:sldId id="306" r:id="rId7"/>
    <p:sldId id="307" r:id="rId8"/>
    <p:sldId id="324" r:id="rId9"/>
    <p:sldId id="303" r:id="rId10"/>
    <p:sldId id="326" r:id="rId11"/>
    <p:sldId id="271" r:id="rId12"/>
    <p:sldId id="300" r:id="rId13"/>
    <p:sldId id="302" r:id="rId14"/>
    <p:sldId id="301" r:id="rId15"/>
    <p:sldId id="327" r:id="rId16"/>
    <p:sldId id="312" r:id="rId17"/>
    <p:sldId id="313" r:id="rId18"/>
    <p:sldId id="314" r:id="rId19"/>
    <p:sldId id="316" r:id="rId20"/>
    <p:sldId id="321" r:id="rId21"/>
    <p:sldId id="322" r:id="rId22"/>
    <p:sldId id="323" r:id="rId23"/>
    <p:sldId id="310" r:id="rId24"/>
    <p:sldId id="319" r:id="rId25"/>
    <p:sldId id="320"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828383"/>
    <a:srgbClr val="A71E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74"/>
  </p:normalViewPr>
  <p:slideViewPr>
    <p:cSldViewPr snapToGrid="0" snapToObjects="1">
      <p:cViewPr varScale="1">
        <p:scale>
          <a:sx n="90" d="100"/>
          <a:sy n="90" d="100"/>
        </p:scale>
        <p:origin x="1194" y="96"/>
      </p:cViewPr>
      <p:guideLst/>
    </p:cSldViewPr>
  </p:slideViewPr>
  <p:outlineViewPr>
    <p:cViewPr>
      <p:scale>
        <a:sx n="33" d="100"/>
        <a:sy n="33" d="100"/>
      </p:scale>
      <p:origin x="0" y="-20944"/>
    </p:cViewPr>
  </p:outlineViewPr>
  <p:notesTextViewPr>
    <p:cViewPr>
      <p:scale>
        <a:sx n="1" d="1"/>
        <a:sy n="1" d="1"/>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1/29/2025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1/29/2025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solidFill>
                  <a:srgbClr val="C00000"/>
                </a:solidFill>
              </a:rPr>
              <a:t>Role Play Tips</a:t>
            </a:r>
          </a:p>
          <a:p>
            <a:pPr marL="171450" indent="-171450">
              <a:buFont typeface="Arial" panose="020B0604020202020204" pitchFamily="34" charset="0"/>
              <a:buChar char="•"/>
            </a:pPr>
            <a:r>
              <a:rPr lang="en-US" sz="1200" dirty="0">
                <a:solidFill>
                  <a:schemeClr val="tx1"/>
                </a:solidFill>
              </a:rPr>
              <a:t>Know your character and get creative!</a:t>
            </a:r>
          </a:p>
          <a:p>
            <a:pPr marL="171450" indent="-171450">
              <a:buFont typeface="Arial" panose="020B0604020202020204" pitchFamily="34" charset="0"/>
              <a:buChar char="•"/>
            </a:pPr>
            <a:r>
              <a:rPr lang="en-US" sz="1200" dirty="0">
                <a:solidFill>
                  <a:schemeClr val="tx1"/>
                </a:solidFill>
              </a:rPr>
              <a:t>Encourage role players to use their actual names</a:t>
            </a:r>
          </a:p>
          <a:p>
            <a:pPr marL="171450" indent="-171450">
              <a:buFont typeface="Arial" panose="020B0604020202020204" pitchFamily="34" charset="0"/>
              <a:buChar char="•"/>
            </a:pPr>
            <a:r>
              <a:rPr lang="en-US" sz="1200" dirty="0">
                <a:solidFill>
                  <a:schemeClr val="tx1"/>
                </a:solidFill>
              </a:rPr>
              <a:t>Change the role play by having the character offer a conciliatory opening line or a belligerent opening line</a:t>
            </a:r>
          </a:p>
          <a:p>
            <a:pPr marL="171450" indent="-171450">
              <a:buFont typeface="Arial" panose="020B0604020202020204" pitchFamily="34" charset="0"/>
              <a:buChar char="•"/>
            </a:pPr>
            <a:r>
              <a:rPr lang="en-US" sz="1200" dirty="0">
                <a:solidFill>
                  <a:schemeClr val="tx1"/>
                </a:solidFill>
              </a:rPr>
              <a:t>Run a role play more than once, changing role players</a:t>
            </a: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16</a:t>
            </a:fld>
            <a:endParaRPr lang="en-US"/>
          </a:p>
        </p:txBody>
      </p:sp>
    </p:spTree>
    <p:extLst>
      <p:ext uri="{BB962C8B-B14F-4D97-AF65-F5344CB8AC3E}">
        <p14:creationId xmlns:p14="http://schemas.microsoft.com/office/powerpoint/2010/main" val="314741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19</a:t>
            </a:fld>
            <a:endParaRPr lang="en-US"/>
          </a:p>
        </p:txBody>
      </p:sp>
    </p:spTree>
    <p:extLst>
      <p:ext uri="{BB962C8B-B14F-4D97-AF65-F5344CB8AC3E}">
        <p14:creationId xmlns:p14="http://schemas.microsoft.com/office/powerpoint/2010/main" val="4043257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20</a:t>
            </a:fld>
            <a:endParaRPr lang="en-US"/>
          </a:p>
        </p:txBody>
      </p:sp>
    </p:spTree>
    <p:extLst>
      <p:ext uri="{BB962C8B-B14F-4D97-AF65-F5344CB8AC3E}">
        <p14:creationId xmlns:p14="http://schemas.microsoft.com/office/powerpoint/2010/main" val="4202775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21</a:t>
            </a:fld>
            <a:endParaRPr lang="en-US"/>
          </a:p>
        </p:txBody>
      </p:sp>
    </p:spTree>
    <p:extLst>
      <p:ext uri="{BB962C8B-B14F-4D97-AF65-F5344CB8AC3E}">
        <p14:creationId xmlns:p14="http://schemas.microsoft.com/office/powerpoint/2010/main" val="394167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75726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Role Play Tips</a:t>
            </a:r>
            <a:endParaRPr lang="en-US" sz="1200" b="0" i="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We offer detailed role descriptions and prompts, not a script. Know your character and get creative!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Encourage role players to use their actual names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Play with the prompts! Change them, e.g., by having the character offer a conciliatory opening line or a belligerent opening line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Run a role play more than once, changing role players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See instructor’s manual for tips on responding to wrongdoing. Pay attention to power dynamics and interpersonal dynamics</a:t>
            </a:r>
          </a:p>
          <a:p>
            <a:endParaRPr lang="en-US"/>
          </a:p>
          <a:p>
            <a:endParaRPr lang="en-US"/>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1430819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https://grants.nih.gov/grants/guide/notice-files/NOT-OD-18-228.html"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1686846" y="4860048"/>
            <a:ext cx="6612962" cy="1817477"/>
          </a:xfrm>
        </p:spPr>
        <p:txBody>
          <a:bodyPr>
            <a:noAutofit/>
          </a:bodyPr>
          <a:lstStyle/>
          <a:p>
            <a:r>
              <a:rPr lang="en-US" sz="3200" dirty="0"/>
              <a:t>Scientific Rigor and Reproducibility</a:t>
            </a:r>
          </a:p>
          <a:p>
            <a:endParaRPr lang="en-US" dirty="0"/>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
        <p:nvSpPr>
          <p:cNvPr id="7" name="TextBox 6">
            <a:extLst>
              <a:ext uri="{FF2B5EF4-FFF2-40B4-BE49-F238E27FC236}">
                <a16:creationId xmlns:a16="http://schemas.microsoft.com/office/drawing/2014/main" id="{1B4F1783-A58E-25F9-C37C-A74F8BB7015C}"/>
              </a:ext>
            </a:extLst>
          </p:cNvPr>
          <p:cNvSpPr txBox="1"/>
          <p:nvPr/>
        </p:nvSpPr>
        <p:spPr>
          <a:xfrm>
            <a:off x="848412" y="612742"/>
            <a:ext cx="7588578" cy="5976380"/>
          </a:xfrm>
          <a:prstGeom prst="rect">
            <a:avLst/>
          </a:prstGeom>
          <a:noFill/>
        </p:spPr>
        <p:txBody>
          <a:bodyPr wrap="square" rtlCol="0">
            <a:spAutoFit/>
          </a:bodyPr>
          <a:lstStyle/>
          <a:p>
            <a:pPr marL="0" marR="0">
              <a:lnSpc>
                <a:spcPct val="107000"/>
              </a:lnSpc>
              <a:spcBef>
                <a:spcPts val="0"/>
              </a:spcBef>
              <a:spcAft>
                <a:spcPts val="0"/>
              </a:spcAft>
            </a:pPr>
            <a:r>
              <a:rPr lang="en-US" sz="3200" b="1" kern="0" dirty="0">
                <a:solidFill>
                  <a:srgbClr val="C00000"/>
                </a:solidFill>
                <a:effectLst/>
                <a:latin typeface="Museo Slab 300"/>
                <a:ea typeface="Calibri" panose="020F0502020204030204" pitchFamily="34" charset="0"/>
                <a:cs typeface="Calibri-Bold"/>
              </a:rPr>
              <a:t>Serum Biomarkers of Ovarian Cancer</a:t>
            </a:r>
            <a:endParaRPr lang="en-US" sz="3200" kern="100" dirty="0">
              <a:solidFill>
                <a:srgbClr val="C00000"/>
              </a:solidFill>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err="1">
                <a:solidFill>
                  <a:srgbClr val="000000"/>
                </a:solidFill>
                <a:effectLst/>
                <a:latin typeface="Museo Slab 300"/>
                <a:ea typeface="Calibri" panose="020F0502020204030204" pitchFamily="34" charset="0"/>
                <a:cs typeface="Calibri" panose="020F0502020204030204" pitchFamily="34" charset="0"/>
              </a:rPr>
              <a:t>Baggerly</a:t>
            </a:r>
            <a:r>
              <a:rPr lang="en-US" sz="2000" kern="0" dirty="0">
                <a:solidFill>
                  <a:srgbClr val="000000"/>
                </a:solidFill>
                <a:effectLst/>
                <a:latin typeface="Museo Slab 300"/>
                <a:ea typeface="Calibri" panose="020F0502020204030204" pitchFamily="34" charset="0"/>
                <a:cs typeface="Calibri" panose="020F0502020204030204" pitchFamily="34" charset="0"/>
              </a:rPr>
              <a:t> KA, et al. Reproducibility of SELDI‐TOF protein patterns in serum: comparing datasets from different experiments.</a:t>
            </a:r>
            <a:endParaRPr lang="en-US" sz="20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a:solidFill>
                  <a:srgbClr val="000000"/>
                </a:solidFill>
                <a:effectLst/>
                <a:latin typeface="Museo Slab 300"/>
                <a:ea typeface="Calibri" panose="020F0502020204030204" pitchFamily="34" charset="0"/>
                <a:cs typeface="Calibri" panose="020F0502020204030204" pitchFamily="34" charset="0"/>
              </a:rPr>
              <a:t>Bioinformatics. 2004 Mar 22;20(5):777‐85. Rigorous biostatistics models applied to the data set found:</a:t>
            </a:r>
            <a:endParaRPr lang="en-US" sz="2000" kern="100" dirty="0">
              <a:effectLst/>
              <a:latin typeface="Museo Slab 30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000" kern="0" dirty="0">
                <a:solidFill>
                  <a:srgbClr val="000000"/>
                </a:solidFill>
                <a:latin typeface="Museo Slab 300"/>
                <a:ea typeface="Calibri" panose="020F0502020204030204" pitchFamily="34" charset="0"/>
                <a:cs typeface="Calibri" panose="020F0502020204030204" pitchFamily="34" charset="0"/>
              </a:rPr>
              <a:t>T</a:t>
            </a:r>
            <a:r>
              <a:rPr lang="en-US" sz="2000" kern="0" dirty="0">
                <a:solidFill>
                  <a:srgbClr val="000000"/>
                </a:solidFill>
                <a:effectLst/>
                <a:latin typeface="Museo Slab 300"/>
                <a:ea typeface="Calibri" panose="020F0502020204030204" pitchFamily="34" charset="0"/>
                <a:cs typeface="Calibri" panose="020F0502020204030204" pitchFamily="34" charset="0"/>
              </a:rPr>
              <a:t>he results were generally non‐reproducible</a:t>
            </a:r>
            <a:endParaRPr lang="en-US" sz="2000" kern="100" dirty="0">
              <a:effectLst/>
              <a:latin typeface="Museo Slab 30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000" kern="0" dirty="0">
                <a:solidFill>
                  <a:srgbClr val="000000"/>
                </a:solidFill>
                <a:effectLst/>
                <a:latin typeface="Museo Slab 300"/>
                <a:ea typeface="Calibri" panose="020F0502020204030204" pitchFamily="34" charset="0"/>
                <a:cs typeface="Calibri" panose="020F0502020204030204" pitchFamily="34" charset="0"/>
              </a:rPr>
              <a:t>There was evidence of a major shift in protocol mid‐experiment that seemed to bias the work.</a:t>
            </a:r>
            <a:endParaRPr lang="en-US" sz="2000" kern="100" dirty="0">
              <a:effectLst/>
              <a:latin typeface="Museo Slab 300"/>
              <a:ea typeface="Calibri" panose="020F0502020204030204" pitchFamily="34" charset="0"/>
              <a:cs typeface="Times New Roman" panose="02020603050405020304" pitchFamily="18" charset="0"/>
            </a:endParaRPr>
          </a:p>
          <a:p>
            <a:pPr marL="342900" marR="0" indent="-342900">
              <a:lnSpc>
                <a:spcPct val="107000"/>
              </a:lnSpc>
              <a:spcBef>
                <a:spcPts val="0"/>
              </a:spcBef>
              <a:spcAft>
                <a:spcPts val="0"/>
              </a:spcAft>
              <a:buFont typeface="Arial" panose="020B0604020202020204" pitchFamily="34" charset="0"/>
              <a:buChar char="•"/>
            </a:pPr>
            <a:r>
              <a:rPr lang="en-US" sz="2000" kern="0" dirty="0">
                <a:solidFill>
                  <a:srgbClr val="000000"/>
                </a:solidFill>
                <a:latin typeface="Museo Slab 300"/>
                <a:ea typeface="Calibri" panose="020F0502020204030204" pitchFamily="34" charset="0"/>
                <a:cs typeface="Calibri" panose="020F0502020204030204" pitchFamily="34" charset="0"/>
              </a:rPr>
              <a:t>F</a:t>
            </a:r>
            <a:r>
              <a:rPr lang="en-US" sz="2000" kern="0" dirty="0">
                <a:solidFill>
                  <a:srgbClr val="000000"/>
                </a:solidFill>
                <a:effectLst/>
                <a:latin typeface="Museo Slab 300"/>
                <a:ea typeface="Calibri" panose="020F0502020204030204" pitchFamily="34" charset="0"/>
                <a:cs typeface="Calibri" panose="020F0502020204030204" pitchFamily="34" charset="0"/>
              </a:rPr>
              <a:t>eature solely associated with the noise region of the spectra were responsible for the correlation.</a:t>
            </a:r>
            <a:endParaRPr lang="en-US" sz="20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a:solidFill>
                  <a:srgbClr val="000000"/>
                </a:solidFill>
                <a:effectLst/>
                <a:latin typeface="Museo Slab 300"/>
                <a:ea typeface="Calibri" panose="020F0502020204030204" pitchFamily="34" charset="0"/>
                <a:cs typeface="Calibri" panose="020F0502020204030204" pitchFamily="34" charset="0"/>
              </a:rPr>
              <a:t>Later studies showed that much of the distinguishing noise was related to uncontrolled factors that biased the results: the serum collection</a:t>
            </a:r>
            <a:endParaRPr lang="en-US" sz="20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a:solidFill>
                  <a:srgbClr val="000000"/>
                </a:solidFill>
                <a:effectLst/>
                <a:latin typeface="Museo Slab 300"/>
                <a:ea typeface="Calibri" panose="020F0502020204030204" pitchFamily="34" charset="0"/>
                <a:cs typeface="Calibri" panose="020F0502020204030204" pitchFamily="34" charset="0"/>
              </a:rPr>
              <a:t>tubes, spectral collection variability, and analysis at a single location.</a:t>
            </a:r>
            <a:endParaRPr lang="en-US" sz="20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a:solidFill>
                  <a:srgbClr val="C00000"/>
                </a:solidFill>
                <a:effectLst/>
                <a:latin typeface="Museo Slab 300"/>
                <a:ea typeface="Calibri" panose="020F0502020204030204" pitchFamily="34" charset="0"/>
                <a:cs typeface="Calibri" panose="020F0502020204030204" pitchFamily="34" charset="0"/>
              </a:rPr>
              <a:t>Early Detection Research Network (EDRN) established at NCI to address best practices to avoid data bias in biomarker discovery and validation</a:t>
            </a:r>
            <a:endParaRPr lang="en-US" sz="2000" kern="100" dirty="0">
              <a:solidFill>
                <a:srgbClr val="C00000"/>
              </a:solidFill>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000" kern="0" dirty="0">
                <a:solidFill>
                  <a:srgbClr val="C00000"/>
                </a:solidFill>
                <a:effectLst/>
                <a:latin typeface="Museo Slab 300"/>
                <a:ea typeface="Calibri" panose="020F0502020204030204" pitchFamily="34" charset="0"/>
                <a:cs typeface="Calibri" panose="020F0502020204030204" pitchFamily="34" charset="0"/>
              </a:rPr>
              <a:t>studies.</a:t>
            </a:r>
          </a:p>
          <a:p>
            <a:pPr marL="0" marR="0" algn="r">
              <a:lnSpc>
                <a:spcPct val="107000"/>
              </a:lnSpc>
              <a:spcBef>
                <a:spcPts val="0"/>
              </a:spcBef>
              <a:spcAft>
                <a:spcPts val="800"/>
              </a:spcAft>
            </a:pPr>
            <a:r>
              <a:rPr lang="en-US" kern="0" dirty="0">
                <a:solidFill>
                  <a:srgbClr val="000000"/>
                </a:solidFill>
                <a:latin typeface="Museo Slab 300"/>
                <a:ea typeface="Calibri" panose="020F0502020204030204" pitchFamily="34" charset="0"/>
                <a:cs typeface="Calibri" panose="020F0502020204030204" pitchFamily="34" charset="0"/>
              </a:rPr>
              <a:t>University of Cincinnati Office of Research</a:t>
            </a:r>
            <a:endParaRPr lang="en-US" kern="100" dirty="0">
              <a:effectLst/>
              <a:latin typeface="Museo Slab 3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245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4463" y="946325"/>
            <a:ext cx="6599639" cy="5280887"/>
          </a:xfrm>
        </p:spPr>
        <p:txBody>
          <a:bodyPr>
            <a:normAutofit lnSpcReduction="10000"/>
          </a:bodyPr>
          <a:lstStyle/>
          <a:p>
            <a:r>
              <a:rPr lang="en-US" sz="2800" dirty="0">
                <a:solidFill>
                  <a:srgbClr val="C00000"/>
                </a:solidFill>
              </a:rPr>
              <a:t>Case Example </a:t>
            </a:r>
          </a:p>
          <a:p>
            <a:r>
              <a:rPr lang="en-US" sz="1800" b="0" i="0" u="none" strike="noStrike" baseline="0" dirty="0">
                <a:solidFill>
                  <a:srgbClr val="000000"/>
                </a:solidFill>
                <a:latin typeface="Museo Slab 300"/>
              </a:rPr>
              <a:t>Alexa is a graduate student in Professor </a:t>
            </a:r>
            <a:r>
              <a:rPr lang="en-US" sz="1800" b="0" i="0" u="none" strike="noStrike" baseline="0" dirty="0" err="1">
                <a:solidFill>
                  <a:srgbClr val="000000"/>
                </a:solidFill>
                <a:latin typeface="Museo Slab 300"/>
              </a:rPr>
              <a:t>Wells’s</a:t>
            </a:r>
            <a:r>
              <a:rPr lang="en-US" sz="1800" b="0" i="0" u="none" strike="noStrike" baseline="0" dirty="0">
                <a:solidFill>
                  <a:srgbClr val="000000"/>
                </a:solidFill>
                <a:latin typeface="Museo Slab 300"/>
              </a:rPr>
              <a:t> lab. The research involves testing the drug </a:t>
            </a:r>
            <a:r>
              <a:rPr lang="en-US" sz="1800" b="0" i="0" u="none" strike="noStrike" baseline="0" dirty="0" err="1">
                <a:solidFill>
                  <a:srgbClr val="000000"/>
                </a:solidFill>
                <a:latin typeface="Museo Slab 300"/>
              </a:rPr>
              <a:t>Wegrotuximab</a:t>
            </a:r>
            <a:r>
              <a:rPr lang="en-US" sz="1800" b="0" i="0" u="none" strike="noStrike" baseline="0" dirty="0">
                <a:solidFill>
                  <a:srgbClr val="000000"/>
                </a:solidFill>
                <a:latin typeface="Museo Slab 300"/>
              </a:rPr>
              <a:t>, a novel potential inhibitor of epidermal growth factor signaling (EGF). EGF signaling appears to contribute to tumor growth in several cancers by increasing cell division and survival. </a:t>
            </a:r>
          </a:p>
          <a:p>
            <a:endParaRPr lang="en-US" sz="1800" b="0" i="0" u="none" strike="noStrike" baseline="0" dirty="0">
              <a:solidFill>
                <a:srgbClr val="000000"/>
              </a:solidFill>
              <a:latin typeface="Museo Slab 300"/>
            </a:endParaRPr>
          </a:p>
          <a:p>
            <a:r>
              <a:rPr lang="en-US" sz="1800" b="0" i="0" u="none" strike="noStrike" baseline="0" dirty="0">
                <a:solidFill>
                  <a:srgbClr val="000000"/>
                </a:solidFill>
                <a:latin typeface="Museo Slab 300"/>
              </a:rPr>
              <a:t>There is preliminary evidence this inhibitor will result in slower cell proliferation, thus making it a candidate as an anti-cancer drug. </a:t>
            </a:r>
          </a:p>
          <a:p>
            <a:r>
              <a:rPr lang="en-US" sz="1800" b="0" i="0" u="none" strike="noStrike" baseline="0" dirty="0">
                <a:solidFill>
                  <a:srgbClr val="000000"/>
                </a:solidFill>
                <a:latin typeface="Museo Slab 300"/>
              </a:rPr>
              <a:t>Alexa wants to make sure that she has everything in order so that she does not waste any trials; she cannot afford to make any mistakes because </a:t>
            </a:r>
            <a:r>
              <a:rPr lang="en-US" sz="1800" b="0" i="0" u="none" strike="noStrike" baseline="0" dirty="0" err="1">
                <a:solidFill>
                  <a:srgbClr val="000000"/>
                </a:solidFill>
                <a:latin typeface="Museo Slab 300"/>
              </a:rPr>
              <a:t>Wegrotuximab</a:t>
            </a:r>
            <a:r>
              <a:rPr lang="en-US" sz="1800" b="0" i="0" u="none" strike="noStrike" baseline="0" dirty="0">
                <a:solidFill>
                  <a:srgbClr val="000000"/>
                </a:solidFill>
                <a:latin typeface="Museo Slab 300"/>
              </a:rPr>
              <a:t> is not only very expensive but also is difficult to obtain; it might take several weeks before more will be available. Alex carries out experiments with two plates of cultured human cells growing in parallel in a solution that is used to keep such cells alive. One plate of cells included the drug </a:t>
            </a:r>
            <a:r>
              <a:rPr lang="en-US" sz="1800" b="0" i="0" u="none" strike="noStrike" baseline="0" dirty="0" err="1">
                <a:solidFill>
                  <a:srgbClr val="000000"/>
                </a:solidFill>
                <a:latin typeface="Museo Slab 300"/>
              </a:rPr>
              <a:t>Wegrotuximab</a:t>
            </a:r>
            <a:r>
              <a:rPr lang="en-US" sz="1800" b="0" i="0" u="none" strike="noStrike" baseline="0" dirty="0">
                <a:solidFill>
                  <a:srgbClr val="000000"/>
                </a:solidFill>
                <a:latin typeface="Museo Slab 300"/>
              </a:rPr>
              <a:t> (“drug treated”), and the other plate (“control”) has the same conditions but with no drug. </a:t>
            </a:r>
          </a:p>
          <a:p>
            <a:pPr algn="r"/>
            <a:endParaRPr lang="en-US" sz="1800" dirty="0">
              <a:solidFill>
                <a:srgbClr val="000000"/>
              </a:solidFill>
              <a:latin typeface="Museo Slab 300"/>
            </a:endParaRPr>
          </a:p>
          <a:p>
            <a:pPr algn="r"/>
            <a:r>
              <a:rPr lang="en-US" sz="1800" dirty="0">
                <a:solidFill>
                  <a:srgbClr val="000000"/>
                </a:solidFill>
                <a:latin typeface="Museo Slab 300"/>
              </a:rPr>
              <a:t>Cornell University (Winter 2017 RCR Symposium Case Studies)</a:t>
            </a:r>
            <a:endParaRPr lang="en-US" sz="2800" dirty="0">
              <a:solidFill>
                <a:srgbClr val="C00000"/>
              </a:solidFill>
              <a:latin typeface="Museo Slab 30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031367"/>
            <a:ext cx="6599639" cy="5199312"/>
          </a:xfrm>
        </p:spPr>
        <p:txBody>
          <a:bodyPr>
            <a:normAutofit lnSpcReduction="10000"/>
          </a:bodyPr>
          <a:lstStyle/>
          <a:p>
            <a:r>
              <a:rPr lang="en-US" sz="3200" dirty="0">
                <a:solidFill>
                  <a:srgbClr val="C00000"/>
                </a:solidFill>
              </a:rPr>
              <a:t>Case Example</a:t>
            </a:r>
          </a:p>
          <a:p>
            <a:r>
              <a:rPr lang="en-US" sz="2400" b="0" i="0" u="none" strike="noStrike" baseline="0" dirty="0">
                <a:solidFill>
                  <a:srgbClr val="000000"/>
                </a:solidFill>
                <a:latin typeface="Museo Slab 300"/>
              </a:rPr>
              <a:t>She counts the number of cells in each plate after 24 hours. Alex repeats this experiment three times. After the 24-hour treatment, the drug treated plates show a reduction in the number of the cells compared to the control. A t-test to see if the magnitude of cell proliferation was significantly different between the drug-treated and control wells showed a p-value = 0.1. Professor Wells had stated that in order for experimental results to be publishable, a t-test must show a minimum p-value of 0.05. The lab has only enough </a:t>
            </a:r>
            <a:r>
              <a:rPr lang="en-US" sz="2400" b="0" i="0" u="none" strike="noStrike" baseline="0" dirty="0" err="1">
                <a:solidFill>
                  <a:srgbClr val="000000"/>
                </a:solidFill>
                <a:latin typeface="Museo Slab 300"/>
              </a:rPr>
              <a:t>Wegrotuximab</a:t>
            </a:r>
            <a:r>
              <a:rPr lang="en-US" sz="2400" b="0" i="0" u="none" strike="noStrike" baseline="0" dirty="0">
                <a:solidFill>
                  <a:srgbClr val="000000"/>
                </a:solidFill>
                <a:latin typeface="Museo Slab 300"/>
              </a:rPr>
              <a:t> to test the number of cells in two more plates. </a:t>
            </a:r>
            <a:endParaRPr lang="en-US" sz="4000" dirty="0">
              <a:solidFill>
                <a:srgbClr val="C00000"/>
              </a:solidFill>
              <a:latin typeface="Museo Slab 300"/>
            </a:endParaRPr>
          </a:p>
          <a:p>
            <a:pPr algn="r"/>
            <a:endParaRPr lang="en-US" sz="1900" dirty="0">
              <a:solidFill>
                <a:srgbClr val="000000"/>
              </a:solidFill>
              <a:latin typeface="Museo Slab 300"/>
            </a:endParaRPr>
          </a:p>
          <a:p>
            <a:pPr algn="r"/>
            <a:r>
              <a:rPr lang="en-US" sz="1900" dirty="0">
                <a:solidFill>
                  <a:srgbClr val="000000"/>
                </a:solidFill>
                <a:latin typeface="Museo Slab 300"/>
              </a:rPr>
              <a:t>Cornell University (Winter 2017 RCR Symposium Case Studies)</a:t>
            </a:r>
            <a:endParaRPr lang="en-US" sz="3000" dirty="0">
              <a:solidFill>
                <a:srgbClr val="C00000"/>
              </a:solidFill>
              <a:latin typeface="Museo Slab 300"/>
            </a:endParaRPr>
          </a:p>
          <a:p>
            <a:pPr algn="r"/>
            <a:endParaRPr lang="en-US" sz="2800" dirty="0">
              <a:solidFill>
                <a:srgbClr val="C00000"/>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Tree>
    <p:extLst>
      <p:ext uri="{BB962C8B-B14F-4D97-AF65-F5344CB8AC3E}">
        <p14:creationId xmlns:p14="http://schemas.microsoft.com/office/powerpoint/2010/main" val="1973721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93101" y="990880"/>
            <a:ext cx="6599639" cy="5249664"/>
          </a:xfrm>
        </p:spPr>
        <p:txBody>
          <a:bodyPr>
            <a:normAutofit fontScale="92500"/>
          </a:bodyPr>
          <a:lstStyle/>
          <a:p>
            <a:r>
              <a:rPr lang="en-US" sz="3200" dirty="0">
                <a:solidFill>
                  <a:srgbClr val="C00000"/>
                </a:solidFill>
              </a:rPr>
              <a:t>Case Example </a:t>
            </a:r>
          </a:p>
          <a:p>
            <a:r>
              <a:rPr lang="en-US" sz="2400" b="0" i="0" u="none" strike="noStrike" baseline="0" dirty="0">
                <a:solidFill>
                  <a:srgbClr val="000000"/>
                </a:solidFill>
                <a:latin typeface="Museo Slab 300"/>
              </a:rPr>
              <a:t>Alex mentions the results and her dilemma to her colleague Matt. </a:t>
            </a:r>
            <a:r>
              <a:rPr lang="en-US" sz="2400" dirty="0">
                <a:solidFill>
                  <a:srgbClr val="000000"/>
                </a:solidFill>
                <a:latin typeface="Museo Slab 300"/>
              </a:rPr>
              <a:t>Matt</a:t>
            </a:r>
            <a:r>
              <a:rPr lang="en-US" sz="2400" b="0" i="0" u="none" strike="noStrike" baseline="0" dirty="0">
                <a:solidFill>
                  <a:srgbClr val="000000"/>
                </a:solidFill>
                <a:latin typeface="Museo Slab 300"/>
              </a:rPr>
              <a:t> tells her that this is a common problem but that there is an easy solution. He suggests that Alexa add to the data that she has already collected by doing the experiments with the remaining drug, in order to see if the p-value drops below 0.1. Alexa reminds Matt that she doesn’t have enough compound to repeat her three experiments. </a:t>
            </a:r>
            <a:r>
              <a:rPr lang="en-US" sz="2400" dirty="0">
                <a:solidFill>
                  <a:srgbClr val="000000"/>
                </a:solidFill>
                <a:latin typeface="Museo Slab 300"/>
              </a:rPr>
              <a:t>Matt</a:t>
            </a:r>
            <a:r>
              <a:rPr lang="en-US" sz="2400" b="0" i="0" u="none" strike="noStrike" baseline="0" dirty="0">
                <a:solidFill>
                  <a:srgbClr val="000000"/>
                </a:solidFill>
                <a:latin typeface="Museo Slab 300"/>
              </a:rPr>
              <a:t> clarifies that he is not suggesting she repeat the entire set of experiments, but rather that she add to her existing data. Alexa doesn’t recall coming across this method in her data management class, and wonders if this approach is on the “up and up”! </a:t>
            </a:r>
          </a:p>
          <a:p>
            <a:pPr algn="r"/>
            <a:r>
              <a:rPr lang="en-US" sz="1900" dirty="0">
                <a:solidFill>
                  <a:srgbClr val="000000"/>
                </a:solidFill>
                <a:latin typeface="Museo Slab 300"/>
              </a:rPr>
              <a:t>Cornell University (Winter 2017 RCR Symposium Case Studies)</a:t>
            </a:r>
            <a:endParaRPr lang="en-US" sz="3000" dirty="0">
              <a:solidFill>
                <a:srgbClr val="C00000"/>
              </a:solidFill>
              <a:latin typeface="Museo Slab 300"/>
            </a:endParaRPr>
          </a:p>
          <a:p>
            <a:pPr algn="r"/>
            <a:endParaRPr lang="en-US" sz="4000" dirty="0">
              <a:solidFill>
                <a:srgbClr val="C00000"/>
              </a:solidFill>
              <a:latin typeface="Museo Slab 30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6630"/>
            <a:ext cx="6599639" cy="5248545"/>
          </a:xfrm>
        </p:spPr>
        <p:txBody>
          <a:bodyPr>
            <a:normAutofit lnSpcReduction="10000"/>
          </a:bodyPr>
          <a:lstStyle/>
          <a:p>
            <a:r>
              <a:rPr lang="en-US" sz="3200" dirty="0">
                <a:solidFill>
                  <a:srgbClr val="C00000"/>
                </a:solidFill>
              </a:rPr>
              <a:t>Case Example </a:t>
            </a:r>
          </a:p>
          <a:p>
            <a:r>
              <a:rPr lang="en-US" sz="1900" dirty="0">
                <a:solidFill>
                  <a:srgbClr val="000000"/>
                </a:solidFill>
                <a:latin typeface="Museo Slab 300"/>
              </a:rPr>
              <a:t>Matt</a:t>
            </a:r>
            <a:r>
              <a:rPr lang="en-US" sz="1900" b="0" i="0" u="none" strike="noStrike" baseline="0" dirty="0">
                <a:solidFill>
                  <a:srgbClr val="000000"/>
                </a:solidFill>
                <a:latin typeface="Museo Slab 300"/>
              </a:rPr>
              <a:t> tells her that this is totally fine because it is not as if she is making up data or falsifying it; she is just working with the constraints that she is under and making the most judicious use of the limited resources to get the best results. This makes sense to Alexa and it seems smart to do only as many experiments as necessary. If she grows two more plates of cells and treats them with </a:t>
            </a:r>
            <a:r>
              <a:rPr lang="en-US" sz="1900" b="0" i="0" u="none" strike="noStrike" baseline="0" dirty="0" err="1">
                <a:solidFill>
                  <a:srgbClr val="000000"/>
                </a:solidFill>
                <a:latin typeface="Museo Slab 300"/>
              </a:rPr>
              <a:t>Wegrotuximab</a:t>
            </a:r>
            <a:r>
              <a:rPr lang="en-US" sz="1900" b="0" i="0" u="none" strike="noStrike" baseline="0" dirty="0">
                <a:solidFill>
                  <a:srgbClr val="000000"/>
                </a:solidFill>
                <a:latin typeface="Museo Slab 300"/>
              </a:rPr>
              <a:t>, and also grows two more plates of cells as controls without the drug and the results prove to be similar to the previous experiments, she might have enough data to bring the p-value down to 0.05. If the p-value drops below 0.05, Alexa thinks that she will have the results she needs to present to Professor Wells. If she doesn’t see a reduction in the p-value, she can continue to do more experiments to add to her data. Given the results to date and the evidence from previous studies in the lab, Alexa thinks that it is just a matter of time before she will get the p-value that will satisfy Professor Wells. </a:t>
            </a:r>
          </a:p>
          <a:p>
            <a:pPr algn="r"/>
            <a:r>
              <a:rPr lang="en-US" sz="1800" dirty="0">
                <a:solidFill>
                  <a:srgbClr val="000000"/>
                </a:solidFill>
                <a:latin typeface="Museo Slab 300"/>
              </a:rPr>
              <a:t>Cornell University (Winter 2017 RCR Symposium Case Studies)</a:t>
            </a:r>
            <a:endParaRPr lang="en-US" sz="2400" dirty="0">
              <a:solidFill>
                <a:srgbClr val="C00000"/>
              </a:solidFill>
              <a:latin typeface="Museo Slab 300"/>
            </a:endParaRPr>
          </a:p>
          <a:p>
            <a:pPr algn="r"/>
            <a:endParaRPr lang="en-US" sz="1900" dirty="0">
              <a:solidFill>
                <a:srgbClr val="C00000"/>
              </a:solidFill>
              <a:latin typeface="Museo Slab 300"/>
            </a:endParaRP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14</a:t>
            </a:fld>
            <a:endParaRPr lang="en-US" dirty="0"/>
          </a:p>
        </p:txBody>
      </p:sp>
    </p:spTree>
    <p:extLst>
      <p:ext uri="{BB962C8B-B14F-4D97-AF65-F5344CB8AC3E}">
        <p14:creationId xmlns:p14="http://schemas.microsoft.com/office/powerpoint/2010/main" val="8643522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6630"/>
            <a:ext cx="6599639" cy="4799963"/>
          </a:xfrm>
        </p:spPr>
        <p:txBody>
          <a:bodyPr>
            <a:normAutofit/>
          </a:bodyPr>
          <a:lstStyle/>
          <a:p>
            <a:r>
              <a:rPr lang="en-US" sz="3200" dirty="0">
                <a:solidFill>
                  <a:srgbClr val="C00000"/>
                </a:solidFill>
              </a:rPr>
              <a:t>Case Example Questions </a:t>
            </a:r>
            <a:endParaRPr lang="en-US" sz="1800" b="0" i="0" u="none" strike="noStrike" baseline="0" dirty="0">
              <a:solidFill>
                <a:srgbClr val="000000"/>
              </a:solidFill>
              <a:latin typeface="Cambria" panose="02040503050406030204" pitchFamily="18" charset="0"/>
            </a:endParaRPr>
          </a:p>
          <a:p>
            <a:pPr marL="285750" indent="-285750">
              <a:buFont typeface="Arial" panose="020B0604020202020204" pitchFamily="34" charset="0"/>
              <a:buChar char="•"/>
            </a:pPr>
            <a:r>
              <a:rPr lang="en-US" sz="2400" b="0" i="0" u="none" strike="noStrike" baseline="0" dirty="0">
                <a:solidFill>
                  <a:srgbClr val="000000"/>
                </a:solidFill>
                <a:latin typeface="Museo Slab 300"/>
              </a:rPr>
              <a:t>What are your thoughts on the approach of “checking as you go and stopping when you get the desired result” in research? Do you agree with this approach? Why or why not? </a:t>
            </a:r>
          </a:p>
          <a:p>
            <a:pPr marL="285750" indent="-285750">
              <a:buFont typeface="Arial" panose="020B0604020202020204" pitchFamily="34" charset="0"/>
              <a:buChar char="•"/>
            </a:pPr>
            <a:r>
              <a:rPr lang="en-US" sz="2400" b="0" i="0" u="none" strike="noStrike" baseline="0" dirty="0">
                <a:solidFill>
                  <a:srgbClr val="000000"/>
                </a:solidFill>
                <a:latin typeface="Museo Slab 300"/>
              </a:rPr>
              <a:t>Should Alexa have set up her experiment differently from the outset? If so, how? </a:t>
            </a:r>
          </a:p>
          <a:p>
            <a:pPr marL="285750" indent="-285750">
              <a:buFont typeface="Arial" panose="020B0604020202020204" pitchFamily="34" charset="0"/>
              <a:buChar char="•"/>
            </a:pPr>
            <a:r>
              <a:rPr lang="en-US" sz="2400" b="0" i="0" u="none" strike="noStrike" baseline="0" dirty="0">
                <a:solidFill>
                  <a:srgbClr val="000000"/>
                </a:solidFill>
                <a:latin typeface="Museo Slab 300"/>
              </a:rPr>
              <a:t>What would you advise Alexa to do now? </a:t>
            </a:r>
          </a:p>
          <a:p>
            <a:endParaRPr lang="en-US" sz="1800" dirty="0">
              <a:solidFill>
                <a:schemeClr val="tx1"/>
              </a:solidFill>
              <a:latin typeface="Museo Slab 300"/>
            </a:endParaRPr>
          </a:p>
          <a:p>
            <a:pPr algn="r"/>
            <a:r>
              <a:rPr lang="en-US" sz="1800" dirty="0">
                <a:solidFill>
                  <a:srgbClr val="000000"/>
                </a:solidFill>
                <a:latin typeface="Museo Slab 300"/>
              </a:rPr>
              <a:t>Cornell University (Winter 2017 RCR Symposium Case Studies)</a:t>
            </a:r>
            <a:endParaRPr lang="en-US" sz="2800" dirty="0">
              <a:solidFill>
                <a:srgbClr val="C00000"/>
              </a:solidFill>
              <a:latin typeface="Museo Slab 300"/>
            </a:endParaRPr>
          </a:p>
          <a:p>
            <a:pPr algn="r"/>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Tree>
    <p:extLst>
      <p:ext uri="{BB962C8B-B14F-4D97-AF65-F5344CB8AC3E}">
        <p14:creationId xmlns:p14="http://schemas.microsoft.com/office/powerpoint/2010/main" val="2351720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32564"/>
            <a:ext cx="6599639" cy="4752785"/>
          </a:xfrm>
        </p:spPr>
        <p:txBody>
          <a:bodyPr>
            <a:normAutofit/>
          </a:bodyPr>
          <a:lstStyle/>
          <a:p>
            <a:r>
              <a:rPr lang="en-US" sz="2800" dirty="0">
                <a:solidFill>
                  <a:srgbClr val="C00000"/>
                </a:solidFill>
              </a:rPr>
              <a:t>Role Play:</a:t>
            </a:r>
          </a:p>
          <a:p>
            <a:r>
              <a:rPr lang="en-US" sz="2600" dirty="0">
                <a:solidFill>
                  <a:schemeClr val="tx1"/>
                </a:solidFill>
              </a:rPr>
              <a:t>This is a 2-person role play involving reviewers of a grant application submitted to their institution for internal funding.</a:t>
            </a:r>
            <a:endParaRPr lang="en-US" sz="2600" b="1" dirty="0">
              <a:solidFill>
                <a:schemeClr val="tx1"/>
              </a:solidFill>
            </a:endParaRPr>
          </a:p>
          <a:p>
            <a:endParaRPr lang="en-US" sz="1600" b="1" dirty="0">
              <a:solidFill>
                <a:schemeClr val="tx1"/>
              </a:solidFill>
            </a:endParaRPr>
          </a:p>
          <a:p>
            <a:r>
              <a:rPr lang="en-US" sz="2800" dirty="0">
                <a:solidFill>
                  <a:srgbClr val="C00000"/>
                </a:solidFill>
              </a:rPr>
              <a:t>Roles:</a:t>
            </a:r>
          </a:p>
          <a:p>
            <a:r>
              <a:rPr lang="en-US" sz="2600" dirty="0">
                <a:solidFill>
                  <a:schemeClr val="tx1"/>
                </a:solidFill>
              </a:rPr>
              <a:t>Reviewer 1</a:t>
            </a:r>
          </a:p>
          <a:p>
            <a:r>
              <a:rPr lang="en-US" sz="2600" dirty="0">
                <a:solidFill>
                  <a:schemeClr val="tx1"/>
                </a:solidFill>
              </a:rPr>
              <a:t>Reviewer 2</a:t>
            </a:r>
            <a:endParaRPr lang="en-US" sz="2600" b="1" dirty="0">
              <a:solidFill>
                <a:schemeClr val="tx1"/>
              </a:solidFill>
            </a:endParaRPr>
          </a:p>
          <a:p>
            <a:pPr algn="r"/>
            <a:endParaRPr lang="en-US" sz="1800" dirty="0">
              <a:solidFill>
                <a:srgbClr val="C00000"/>
              </a:solidFill>
              <a:hlinkClick r:id="" action="ppaction://noaction"/>
            </a:endParaRPr>
          </a:p>
          <a:p>
            <a:pPr algn="r"/>
            <a:r>
              <a:rPr lang="en-US" sz="1800" dirty="0">
                <a:solidFill>
                  <a:schemeClr val="tx1"/>
                </a:solidFill>
              </a:rPr>
              <a:t>https://grants.nih.gov/policy/reproducibility/training.htm</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Tree>
    <p:extLst>
      <p:ext uri="{BB962C8B-B14F-4D97-AF65-F5344CB8AC3E}">
        <p14:creationId xmlns:p14="http://schemas.microsoft.com/office/powerpoint/2010/main" val="27554905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5" y="1173352"/>
            <a:ext cx="6612962" cy="4734029"/>
          </a:xfrm>
        </p:spPr>
        <p:txBody>
          <a:bodyPr>
            <a:normAutofit/>
          </a:bodyPr>
          <a:lstStyle/>
          <a:p>
            <a:r>
              <a:rPr lang="en-US" sz="2800" dirty="0">
                <a:solidFill>
                  <a:schemeClr val="tx1"/>
                </a:solidFill>
              </a:rPr>
              <a:t>This role play involves reviewers reviewing a grant application. The reviewers are all experts in the area and have a disagreement regarding the results of an experiment.</a:t>
            </a:r>
          </a:p>
          <a:p>
            <a:endParaRPr lang="en-US" dirty="0"/>
          </a:p>
        </p:txBody>
      </p:sp>
      <p:sp>
        <p:nvSpPr>
          <p:cNvPr id="4" name="Slide Number Placeholder 3"/>
          <p:cNvSpPr>
            <a:spLocks noGrp="1"/>
          </p:cNvSpPr>
          <p:nvPr>
            <p:ph type="sldNum" sz="quarter" idx="12"/>
          </p:nvPr>
        </p:nvSpPr>
        <p:spPr/>
        <p:txBody>
          <a:bodyPr/>
          <a:lstStyle/>
          <a:p>
            <a:fld id="{935F4044-894B-B74C-BA70-A76DFBF02618}" type="slidenum">
              <a:rPr lang="en-US" smtClean="0"/>
              <a:pPr/>
              <a:t>17</a:t>
            </a:fld>
            <a:endParaRPr lang="en-US" dirty="0"/>
          </a:p>
        </p:txBody>
      </p:sp>
    </p:spTree>
    <p:extLst>
      <p:ext uri="{BB962C8B-B14F-4D97-AF65-F5344CB8AC3E}">
        <p14:creationId xmlns:p14="http://schemas.microsoft.com/office/powerpoint/2010/main" val="3213503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25985" y="972642"/>
            <a:ext cx="6745075" cy="5209832"/>
          </a:xfrm>
        </p:spPr>
        <p:txBody>
          <a:bodyPr>
            <a:normAutofit/>
          </a:bodyPr>
          <a:lstStyle/>
          <a:p>
            <a:r>
              <a:rPr lang="en-US" sz="2800" dirty="0">
                <a:solidFill>
                  <a:schemeClr val="tx1"/>
                </a:solidFill>
              </a:rPr>
              <a:t>Character Description: Reviewer 1 and 2</a:t>
            </a:r>
          </a:p>
          <a:p>
            <a:r>
              <a:rPr lang="en-US" sz="2800" dirty="0">
                <a:solidFill>
                  <a:schemeClr val="tx1"/>
                </a:solidFill>
              </a:rPr>
              <a:t>You are both well known in your research fields and conduct excellent research. You have been invited to participate on a grant review committee for your institution.	</a:t>
            </a:r>
          </a:p>
          <a:p>
            <a:endParaRPr lang="en-US" sz="1800" dirty="0">
              <a:solidFill>
                <a:schemeClr val="tx1"/>
              </a:solidFill>
              <a:hlinkClick r:id="rId2"/>
            </a:endParaRPr>
          </a:p>
          <a:p>
            <a:pPr algn="r"/>
            <a:endParaRPr lang="en-US" sz="4300" dirty="0">
              <a:solidFill>
                <a:srgbClr val="C00000"/>
              </a:solidFill>
            </a:endParaRP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589523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998527"/>
            <a:ext cx="6745075" cy="5426648"/>
          </a:xfrm>
        </p:spPr>
        <p:txBody>
          <a:bodyPr>
            <a:normAutofit lnSpcReduction="10000"/>
          </a:bodyPr>
          <a:lstStyle/>
          <a:p>
            <a:r>
              <a:rPr lang="en-US" sz="2800" i="1" dirty="0">
                <a:solidFill>
                  <a:srgbClr val="C00000"/>
                </a:solidFill>
              </a:rPr>
              <a:t>Scenario </a:t>
            </a:r>
          </a:p>
          <a:p>
            <a:r>
              <a:rPr lang="en-US" sz="2400" i="1" dirty="0">
                <a:solidFill>
                  <a:schemeClr val="tx1"/>
                </a:solidFill>
              </a:rPr>
              <a:t>Reviewer 1</a:t>
            </a:r>
            <a:r>
              <a:rPr lang="en-US" sz="2400" dirty="0">
                <a:solidFill>
                  <a:schemeClr val="tx1"/>
                </a:solidFill>
              </a:rPr>
              <a:t>: “I’ve reviewed the grant pretty carefully, and I think this is a promising application. The results shown here are very significant.”</a:t>
            </a:r>
            <a:endParaRPr lang="en-US" sz="2400" i="1" dirty="0">
              <a:solidFill>
                <a:schemeClr val="tx1"/>
              </a:solidFill>
            </a:endParaRPr>
          </a:p>
          <a:p>
            <a:r>
              <a:rPr lang="en-US" sz="2400" i="1" dirty="0">
                <a:solidFill>
                  <a:schemeClr val="tx1"/>
                </a:solidFill>
              </a:rPr>
              <a:t>Reviewer 2</a:t>
            </a:r>
            <a:r>
              <a:rPr lang="en-US" sz="2400" dirty="0">
                <a:solidFill>
                  <a:schemeClr val="tx1"/>
                </a:solidFill>
              </a:rPr>
              <a:t>: </a:t>
            </a:r>
            <a:r>
              <a:rPr lang="en-US" sz="2400" dirty="0">
                <a:solidFill>
                  <a:srgbClr val="C00000"/>
                </a:solidFill>
              </a:rPr>
              <a:t>Based on?</a:t>
            </a:r>
            <a:endParaRPr lang="en-US" sz="2400" dirty="0">
              <a:solidFill>
                <a:srgbClr val="C00000"/>
              </a:solidFill>
              <a:hlinkClick r:id="rId3"/>
            </a:endParaRPr>
          </a:p>
          <a:p>
            <a:pPr algn="r"/>
            <a:endParaRPr lang="en-US" sz="2400" dirty="0">
              <a:solidFill>
                <a:srgbClr val="C00000"/>
              </a:solidFill>
              <a:hlinkClick r:id="rId3"/>
            </a:endParaRPr>
          </a:p>
          <a:p>
            <a:r>
              <a:rPr lang="en-US" sz="2400" i="1" dirty="0">
                <a:solidFill>
                  <a:schemeClr val="tx1"/>
                </a:solidFill>
              </a:rPr>
              <a:t>Reviewer 1:</a:t>
            </a:r>
            <a:r>
              <a:rPr lang="en-US" sz="2400" dirty="0">
                <a:solidFill>
                  <a:schemeClr val="tx1"/>
                </a:solidFill>
              </a:rPr>
              <a:t> Well, if you refer to the histogram in Figure 3…</a:t>
            </a:r>
          </a:p>
          <a:p>
            <a:r>
              <a:rPr lang="en-US" sz="2400" i="1" dirty="0">
                <a:solidFill>
                  <a:schemeClr val="tx1"/>
                </a:solidFill>
              </a:rPr>
              <a:t>Reviewer 2</a:t>
            </a:r>
            <a:r>
              <a:rPr lang="en-US" sz="2400" dirty="0">
                <a:solidFill>
                  <a:schemeClr val="tx1"/>
                </a:solidFill>
              </a:rPr>
              <a:t>: Ok, I see it.</a:t>
            </a:r>
          </a:p>
          <a:p>
            <a:endParaRPr lang="en-US" sz="2400" i="1" dirty="0">
              <a:solidFill>
                <a:schemeClr val="tx1"/>
              </a:solidFill>
            </a:endParaRPr>
          </a:p>
          <a:p>
            <a:r>
              <a:rPr lang="en-US" sz="2400" i="1" dirty="0">
                <a:solidFill>
                  <a:schemeClr val="tx1"/>
                </a:solidFill>
              </a:rPr>
              <a:t>Reviewer 1: </a:t>
            </a:r>
            <a:r>
              <a:rPr lang="en-US" sz="2400" dirty="0">
                <a:solidFill>
                  <a:schemeClr val="tx1"/>
                </a:solidFill>
              </a:rPr>
              <a:t>These results show a concentration – dependent effect from this compound on cell growth. That’s huge. It’s something we haven’t’ seen before… and it’s exciting.</a:t>
            </a:r>
          </a:p>
          <a:p>
            <a:endParaRPr lang="en-US" sz="2400" i="1" dirty="0">
              <a:solidFill>
                <a:schemeClr val="tx1"/>
              </a:solidFill>
            </a:endParaRPr>
          </a:p>
          <a:p>
            <a:r>
              <a:rPr lang="en-US" sz="2400" i="1" dirty="0">
                <a:solidFill>
                  <a:schemeClr val="tx1"/>
                </a:solidFill>
              </a:rPr>
              <a:t>Reviewer 2</a:t>
            </a:r>
            <a:r>
              <a:rPr lang="en-US" sz="2400" dirty="0">
                <a:solidFill>
                  <a:schemeClr val="tx1"/>
                </a:solidFill>
              </a:rPr>
              <a:t>: Maybe…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Tree>
    <p:extLst>
      <p:ext uri="{BB962C8B-B14F-4D97-AF65-F5344CB8AC3E}">
        <p14:creationId xmlns:p14="http://schemas.microsoft.com/office/powerpoint/2010/main" val="1982948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95016"/>
            <a:ext cx="6599639" cy="4760147"/>
          </a:xfrm>
        </p:spPr>
        <p:txBody>
          <a:bodyPr>
            <a:normAutofit/>
          </a:bodyPr>
          <a:lstStyle/>
          <a:p>
            <a:r>
              <a:rPr lang="en-US" sz="3200" dirty="0">
                <a:solidFill>
                  <a:srgbClr val="C00000"/>
                </a:solidFill>
              </a:rPr>
              <a:t>Overview</a:t>
            </a:r>
            <a:endParaRPr lang="en-US" sz="1400" dirty="0">
              <a:solidFill>
                <a:schemeClr val="tx1"/>
              </a:solidFill>
            </a:endParaRPr>
          </a:p>
          <a:p>
            <a:r>
              <a:rPr lang="en-US" sz="2400" dirty="0">
                <a:solidFill>
                  <a:srgbClr val="181A19"/>
                </a:solidFill>
                <a:effectLst/>
                <a:latin typeface="Museo Slab 300"/>
                <a:ea typeface="Calibri" panose="020F0502020204030204" pitchFamily="34" charset="0"/>
              </a:rPr>
              <a:t>The National Institutes of Health implemented requirements for strengthening scientific rigor and reproducibility of </a:t>
            </a:r>
            <a:r>
              <a:rPr lang="en-US" sz="2400" b="1" dirty="0">
                <a:solidFill>
                  <a:srgbClr val="181A19"/>
                </a:solidFill>
                <a:effectLst/>
                <a:latin typeface="Museo Slab 300"/>
                <a:ea typeface="Calibri" panose="020F0502020204030204" pitchFamily="34" charset="0"/>
              </a:rPr>
              <a:t>biomedical </a:t>
            </a:r>
            <a:r>
              <a:rPr lang="en-US" sz="2400" dirty="0">
                <a:solidFill>
                  <a:srgbClr val="181A19"/>
                </a:solidFill>
                <a:effectLst/>
                <a:latin typeface="Museo Slab 300"/>
                <a:ea typeface="Calibri" panose="020F0502020204030204" pitchFamily="34" charset="0"/>
              </a:rPr>
              <a:t>research by: </a:t>
            </a:r>
          </a:p>
          <a:p>
            <a:pPr marL="342900" indent="-342900">
              <a:buFont typeface="Arial" panose="020B0604020202020204" pitchFamily="34" charset="0"/>
              <a:buChar char="•"/>
            </a:pPr>
            <a:r>
              <a:rPr lang="en-US" sz="2400" dirty="0">
                <a:solidFill>
                  <a:srgbClr val="181A19"/>
                </a:solidFill>
                <a:latin typeface="Museo Slab 300"/>
                <a:ea typeface="Calibri" panose="020F0502020204030204" pitchFamily="34" charset="0"/>
              </a:rPr>
              <a:t>P</a:t>
            </a:r>
            <a:r>
              <a:rPr lang="en-US" sz="2400" dirty="0">
                <a:solidFill>
                  <a:srgbClr val="181A19"/>
                </a:solidFill>
                <a:effectLst/>
                <a:latin typeface="Museo Slab 300"/>
                <a:ea typeface="Calibri" panose="020F0502020204030204" pitchFamily="34" charset="0"/>
              </a:rPr>
              <a:t>roviding new research strategy instructions for grant proposals</a:t>
            </a:r>
            <a:endParaRPr lang="en-US" sz="2400" dirty="0">
              <a:solidFill>
                <a:srgbClr val="181A19"/>
              </a:solidFill>
              <a:latin typeface="Museo Slab 300"/>
              <a:ea typeface="Calibri" panose="020F0502020204030204" pitchFamily="34" charset="0"/>
            </a:endParaRPr>
          </a:p>
          <a:p>
            <a:pPr marL="342900" indent="-342900">
              <a:buFont typeface="Arial" panose="020B0604020202020204" pitchFamily="34" charset="0"/>
              <a:buChar char="•"/>
            </a:pPr>
            <a:r>
              <a:rPr lang="en-US" sz="2400" dirty="0">
                <a:solidFill>
                  <a:srgbClr val="181A19"/>
                </a:solidFill>
                <a:latin typeface="Museo Slab 300"/>
                <a:ea typeface="Calibri" panose="020F0502020204030204" pitchFamily="34" charset="0"/>
              </a:rPr>
              <a:t>R</a:t>
            </a:r>
            <a:r>
              <a:rPr lang="en-US" sz="2400" dirty="0">
                <a:solidFill>
                  <a:srgbClr val="181A19"/>
                </a:solidFill>
                <a:effectLst/>
                <a:latin typeface="Museo Slab 300"/>
                <a:ea typeface="Calibri" panose="020F0502020204030204" pitchFamily="34" charset="0"/>
              </a:rPr>
              <a:t>equiring a separate attachment for applicants to describe authentication of key biological and/or chemical resources</a:t>
            </a:r>
            <a:endParaRPr lang="en-US" sz="2400" dirty="0">
              <a:solidFill>
                <a:srgbClr val="181A19"/>
              </a:solidFill>
              <a:latin typeface="Museo Slab 300"/>
              <a:ea typeface="Calibri" panose="020F0502020204030204" pitchFamily="34" charset="0"/>
            </a:endParaRPr>
          </a:p>
          <a:p>
            <a:pPr marL="342900" indent="-342900">
              <a:buFont typeface="Arial" panose="020B0604020202020204" pitchFamily="34" charset="0"/>
              <a:buChar char="•"/>
            </a:pPr>
            <a:r>
              <a:rPr lang="en-US" sz="2400" dirty="0">
                <a:solidFill>
                  <a:srgbClr val="181A19"/>
                </a:solidFill>
                <a:effectLst/>
                <a:latin typeface="Museo Slab 300"/>
                <a:ea typeface="Calibri" panose="020F0502020204030204" pitchFamily="34" charset="0"/>
              </a:rPr>
              <a:t>Adding rigor and transparency questions study group members are to consider during reviews  </a:t>
            </a:r>
            <a:endParaRPr lang="en-US" sz="3600" dirty="0">
              <a:solidFill>
                <a:schemeClr val="tx1"/>
              </a:solidFill>
              <a:latin typeface="Museo Slab 300"/>
            </a:endParaRPr>
          </a:p>
          <a:p>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83368"/>
            <a:ext cx="6745075" cy="5209832"/>
          </a:xfrm>
        </p:spPr>
        <p:txBody>
          <a:bodyPr>
            <a:normAutofit lnSpcReduction="10000"/>
          </a:bodyPr>
          <a:lstStyle/>
          <a:p>
            <a:r>
              <a:rPr lang="en-US" sz="2800" i="1" dirty="0">
                <a:solidFill>
                  <a:srgbClr val="C00000"/>
                </a:solidFill>
              </a:rPr>
              <a:t>Scenario </a:t>
            </a:r>
          </a:p>
          <a:p>
            <a:r>
              <a:rPr lang="en-US" sz="2200" i="1" dirty="0">
                <a:solidFill>
                  <a:schemeClr val="tx1"/>
                </a:solidFill>
              </a:rPr>
              <a:t>Reviewer 1</a:t>
            </a:r>
            <a:r>
              <a:rPr lang="en-US" sz="2200" dirty="0">
                <a:solidFill>
                  <a:schemeClr val="tx1"/>
                </a:solidFill>
              </a:rPr>
              <a:t>: Based on what?</a:t>
            </a:r>
          </a:p>
          <a:p>
            <a:r>
              <a:rPr lang="en-US" sz="2200" i="1" dirty="0">
                <a:solidFill>
                  <a:schemeClr val="tx1"/>
                </a:solidFill>
              </a:rPr>
              <a:t>Reviewer 2</a:t>
            </a:r>
            <a:r>
              <a:rPr lang="en-US" sz="2200" dirty="0">
                <a:solidFill>
                  <a:schemeClr val="tx1"/>
                </a:solidFill>
              </a:rPr>
              <a:t>: I am not sure they’re strong enough.</a:t>
            </a:r>
            <a:endParaRPr lang="en-US" sz="2200" i="1" dirty="0">
              <a:solidFill>
                <a:schemeClr val="tx1"/>
              </a:solidFill>
            </a:endParaRPr>
          </a:p>
          <a:p>
            <a:endParaRPr lang="en-US" sz="2200" i="1" dirty="0">
              <a:solidFill>
                <a:schemeClr val="tx1"/>
              </a:solidFill>
            </a:endParaRPr>
          </a:p>
          <a:p>
            <a:r>
              <a:rPr lang="en-US" sz="2200" i="1" dirty="0">
                <a:solidFill>
                  <a:schemeClr val="tx1"/>
                </a:solidFill>
              </a:rPr>
              <a:t>Reviewer 1:</a:t>
            </a:r>
            <a:r>
              <a:rPr lang="en-US" sz="2200" dirty="0">
                <a:solidFill>
                  <a:schemeClr val="tx1"/>
                </a:solidFill>
              </a:rPr>
              <a:t> Really? </a:t>
            </a:r>
          </a:p>
          <a:p>
            <a:r>
              <a:rPr lang="en-US" sz="2200" i="1" dirty="0">
                <a:solidFill>
                  <a:schemeClr val="tx1"/>
                </a:solidFill>
              </a:rPr>
              <a:t>Reviewer 2</a:t>
            </a:r>
            <a:r>
              <a:rPr lang="en-US" sz="2200" dirty="0">
                <a:solidFill>
                  <a:schemeClr val="tx1"/>
                </a:solidFill>
              </a:rPr>
              <a:t>: See, the figure legend states that results for two concentrations weren’t included because the samples were lost to contamination. But, it seems really unlikely that every single time the experiment was repeated, that the exact same samples in the exact same concentration were also lost to contamination.</a:t>
            </a:r>
          </a:p>
          <a:p>
            <a:endParaRPr lang="en-US" sz="2200" i="1" dirty="0">
              <a:solidFill>
                <a:schemeClr val="tx1"/>
              </a:solidFill>
            </a:endParaRPr>
          </a:p>
          <a:p>
            <a:r>
              <a:rPr lang="en-US" sz="2200" i="1" dirty="0">
                <a:solidFill>
                  <a:schemeClr val="tx1"/>
                </a:solidFill>
              </a:rPr>
              <a:t>Reviewer 1: W</a:t>
            </a:r>
            <a:r>
              <a:rPr lang="en-US" sz="2200" dirty="0">
                <a:solidFill>
                  <a:schemeClr val="tx1"/>
                </a:solidFill>
              </a:rPr>
              <a:t>hat does this suggest to you?</a:t>
            </a:r>
          </a:p>
          <a:p>
            <a:r>
              <a:rPr lang="en-US" sz="2200" i="1" dirty="0">
                <a:solidFill>
                  <a:schemeClr val="tx1"/>
                </a:solidFill>
              </a:rPr>
              <a:t>Reviewer 2</a:t>
            </a:r>
            <a:r>
              <a:rPr lang="en-US" sz="2200" dirty="0">
                <a:solidFill>
                  <a:schemeClr val="tx1"/>
                </a:solidFill>
              </a:rPr>
              <a:t>: That the error represents variations in cell counts between culture dishes used in a single experiment. Just one. No replicates.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2075074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932539"/>
            <a:ext cx="6745075" cy="5209832"/>
          </a:xfrm>
        </p:spPr>
        <p:txBody>
          <a:bodyPr>
            <a:normAutofit lnSpcReduction="10000"/>
          </a:bodyPr>
          <a:lstStyle/>
          <a:p>
            <a:r>
              <a:rPr lang="en-US" sz="2800" i="1" dirty="0">
                <a:solidFill>
                  <a:srgbClr val="C00000"/>
                </a:solidFill>
              </a:rPr>
              <a:t>Scenario </a:t>
            </a:r>
          </a:p>
          <a:p>
            <a:r>
              <a:rPr lang="en-US" sz="2200" i="1" dirty="0">
                <a:solidFill>
                  <a:schemeClr val="tx1"/>
                </a:solidFill>
              </a:rPr>
              <a:t>Reviewer 1</a:t>
            </a:r>
            <a:r>
              <a:rPr lang="en-US" sz="2200" dirty="0">
                <a:solidFill>
                  <a:schemeClr val="tx1"/>
                </a:solidFill>
              </a:rPr>
              <a:t>: right. There’s only one data point here and it’s being reported as an average of multiples.</a:t>
            </a:r>
          </a:p>
          <a:p>
            <a:r>
              <a:rPr lang="en-US" sz="2200" i="1" dirty="0">
                <a:solidFill>
                  <a:schemeClr val="tx1"/>
                </a:solidFill>
              </a:rPr>
              <a:t>Reviewer 2</a:t>
            </a:r>
            <a:r>
              <a:rPr lang="en-US" sz="2200" dirty="0">
                <a:solidFill>
                  <a:schemeClr val="tx1"/>
                </a:solidFill>
              </a:rPr>
              <a:t>: As in, you may take a thousand cells from one mouse but you can only get one point from the results.</a:t>
            </a:r>
            <a:endParaRPr lang="en-US" sz="2200" i="1" dirty="0">
              <a:solidFill>
                <a:schemeClr val="tx1"/>
              </a:solidFill>
            </a:endParaRPr>
          </a:p>
          <a:p>
            <a:endParaRPr lang="en-US" sz="2200" i="1" dirty="0">
              <a:solidFill>
                <a:schemeClr val="tx1"/>
              </a:solidFill>
            </a:endParaRPr>
          </a:p>
          <a:p>
            <a:r>
              <a:rPr lang="en-US" sz="2200" i="1" dirty="0">
                <a:solidFill>
                  <a:schemeClr val="tx1"/>
                </a:solidFill>
              </a:rPr>
              <a:t>Reviewer 1:</a:t>
            </a:r>
            <a:r>
              <a:rPr lang="en-US" sz="2200" dirty="0">
                <a:solidFill>
                  <a:schemeClr val="tx1"/>
                </a:solidFill>
              </a:rPr>
              <a:t> Exactly, we actually use that example frequently when we train students in my lab.</a:t>
            </a:r>
          </a:p>
          <a:p>
            <a:r>
              <a:rPr lang="en-US" sz="2200" i="1" dirty="0">
                <a:solidFill>
                  <a:schemeClr val="tx1"/>
                </a:solidFill>
              </a:rPr>
              <a:t>Reviewer 2</a:t>
            </a:r>
            <a:r>
              <a:rPr lang="en-US" sz="2200" dirty="0">
                <a:solidFill>
                  <a:schemeClr val="tx1"/>
                </a:solidFill>
              </a:rPr>
              <a:t>: So, these results are not as strong as they seem.</a:t>
            </a:r>
          </a:p>
          <a:p>
            <a:endParaRPr lang="en-US" sz="2200" i="1" dirty="0">
              <a:solidFill>
                <a:schemeClr val="tx1"/>
              </a:solidFill>
            </a:endParaRPr>
          </a:p>
          <a:p>
            <a:r>
              <a:rPr lang="en-US" sz="2200" i="1" dirty="0">
                <a:solidFill>
                  <a:schemeClr val="tx1"/>
                </a:solidFill>
              </a:rPr>
              <a:t>Reviewer 1: </a:t>
            </a:r>
            <a:r>
              <a:rPr lang="en-US" sz="2200" dirty="0">
                <a:solidFill>
                  <a:schemeClr val="tx1"/>
                </a:solidFill>
              </a:rPr>
              <a:t>Right!</a:t>
            </a:r>
          </a:p>
          <a:p>
            <a:r>
              <a:rPr lang="en-US" sz="2400" i="1" dirty="0">
                <a:solidFill>
                  <a:schemeClr val="tx1"/>
                </a:solidFill>
              </a:rPr>
              <a:t>Reviewer 2</a:t>
            </a:r>
            <a:r>
              <a:rPr lang="en-US" sz="2400" dirty="0">
                <a:solidFill>
                  <a:schemeClr val="tx1"/>
                </a:solidFill>
              </a:rPr>
              <a:t>: </a:t>
            </a:r>
            <a:r>
              <a:rPr lang="en-US" sz="2200" dirty="0">
                <a:solidFill>
                  <a:schemeClr val="tx1"/>
                </a:solidFill>
              </a:rPr>
              <a:t>Still this is an exciting application, quite promising. But it’s obviously going to need some redesigning to confirm and strengthen these results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21</a:t>
            </a:fld>
            <a:endParaRPr lang="en-US" dirty="0"/>
          </a:p>
        </p:txBody>
      </p:sp>
    </p:spTree>
    <p:extLst>
      <p:ext uri="{BB962C8B-B14F-4D97-AF65-F5344CB8AC3E}">
        <p14:creationId xmlns:p14="http://schemas.microsoft.com/office/powerpoint/2010/main" val="22260113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15343"/>
            <a:ext cx="6745075" cy="5209832"/>
          </a:xfrm>
        </p:spPr>
        <p:txBody>
          <a:bodyPr>
            <a:normAutofit/>
          </a:bodyPr>
          <a:lstStyle/>
          <a:p>
            <a:r>
              <a:rPr lang="en-US" sz="2800" i="1" dirty="0">
                <a:solidFill>
                  <a:srgbClr val="C00000"/>
                </a:solidFill>
              </a:rPr>
              <a:t>Scenario </a:t>
            </a:r>
          </a:p>
          <a:p>
            <a:r>
              <a:rPr lang="en-US" sz="2200" i="1" dirty="0">
                <a:solidFill>
                  <a:schemeClr val="tx1"/>
                </a:solidFill>
              </a:rPr>
              <a:t>Reviewer 1</a:t>
            </a:r>
            <a:r>
              <a:rPr lang="en-US" sz="2200" dirty="0">
                <a:solidFill>
                  <a:schemeClr val="tx1"/>
                </a:solidFill>
              </a:rPr>
              <a:t>: Yeah, that might affect their score</a:t>
            </a:r>
          </a:p>
          <a:p>
            <a:r>
              <a:rPr lang="en-US" sz="2200" i="1" dirty="0">
                <a:solidFill>
                  <a:schemeClr val="tx1"/>
                </a:solidFill>
              </a:rPr>
              <a:t>Reviewer 2</a:t>
            </a:r>
            <a:r>
              <a:rPr lang="en-US" sz="2200" dirty="0">
                <a:solidFill>
                  <a:schemeClr val="tx1"/>
                </a:solidFill>
              </a:rPr>
              <a:t>: Just doing my job</a:t>
            </a:r>
            <a:endParaRPr lang="en-US" sz="2200" i="1" dirty="0">
              <a:solidFill>
                <a:schemeClr val="tx1"/>
              </a:solidFill>
            </a:endParaRPr>
          </a:p>
          <a:p>
            <a:endParaRPr lang="en-US" sz="2200" i="1" dirty="0">
              <a:solidFill>
                <a:schemeClr val="tx1"/>
              </a:solidFill>
            </a:endParaRPr>
          </a:p>
          <a:p>
            <a:r>
              <a:rPr lang="en-US" sz="2200" i="1" dirty="0">
                <a:solidFill>
                  <a:schemeClr val="tx1"/>
                </a:solidFill>
              </a:rPr>
              <a:t>Reviewer 1:</a:t>
            </a:r>
            <a:r>
              <a:rPr lang="en-US" sz="2200" dirty="0">
                <a:solidFill>
                  <a:schemeClr val="tx1"/>
                </a:solidFill>
              </a:rPr>
              <a:t> And doing it quite well, I might add</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22</a:t>
            </a:fld>
            <a:endParaRPr lang="en-US" dirty="0"/>
          </a:p>
        </p:txBody>
      </p:sp>
    </p:spTree>
    <p:extLst>
      <p:ext uri="{BB962C8B-B14F-4D97-AF65-F5344CB8AC3E}">
        <p14:creationId xmlns:p14="http://schemas.microsoft.com/office/powerpoint/2010/main" val="1759404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p:cNvSpPr>
            <a:spLocks noGrp="1"/>
          </p:cNvSpPr>
          <p:nvPr>
            <p:ph type="pic" idx="15"/>
          </p:nvPr>
        </p:nvSpPr>
        <p:spPr/>
        <p:txBody>
          <a:bodyPr/>
          <a:lstStyle/>
          <a:p>
            <a:endParaRPr lang="en-US" dirty="0"/>
          </a:p>
        </p:txBody>
      </p:sp>
      <p:pic>
        <p:nvPicPr>
          <p:cNvPr id="8" name="Video - Rigor">
            <a:hlinkClick r:id="" action="ppaction://media"/>
            <a:extLst>
              <a:ext uri="{FF2B5EF4-FFF2-40B4-BE49-F238E27FC236}">
                <a16:creationId xmlns:a16="http://schemas.microsoft.com/office/drawing/2014/main" id="{0972B725-5FDA-FC98-3C36-DD7E4660A36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628650" y="723918"/>
            <a:ext cx="7886700" cy="4378307"/>
          </a:xfrm>
          <a:prstGeom prst="rect">
            <a:avLst/>
          </a:prstGeom>
        </p:spPr>
      </p:pic>
    </p:spTree>
    <p:extLst>
      <p:ext uri="{BB962C8B-B14F-4D97-AF65-F5344CB8AC3E}">
        <p14:creationId xmlns:p14="http://schemas.microsoft.com/office/powerpoint/2010/main" val="4186488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482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76631"/>
            <a:ext cx="6599639" cy="3970422"/>
          </a:xfrm>
        </p:spPr>
        <p:txBody>
          <a:bodyPr>
            <a:normAutofit fontScale="92500" lnSpcReduction="10000"/>
          </a:bodyPr>
          <a:lstStyle/>
          <a:p>
            <a:r>
              <a:rPr lang="en-US" sz="3500" dirty="0">
                <a:solidFill>
                  <a:srgbClr val="C00000"/>
                </a:solidFill>
              </a:rPr>
              <a:t>Video Questions</a:t>
            </a:r>
          </a:p>
          <a:p>
            <a:pPr marL="282575" marR="0" indent="-282575">
              <a:spcBef>
                <a:spcPts val="0"/>
              </a:spcBef>
              <a:spcAft>
                <a:spcPts val="10"/>
              </a:spcAft>
            </a:pPr>
            <a:r>
              <a:rPr lang="en-US" sz="2800" dirty="0">
                <a:solidFill>
                  <a:srgbClr val="000000"/>
                </a:solidFill>
                <a:effectLst/>
                <a:latin typeface="Museo Slab 300"/>
                <a:ea typeface="Calibri" panose="020F0502020204030204" pitchFamily="34" charset="0"/>
              </a:rPr>
              <a:t>•  Do you think most people knowingly display a lack of transparency or inadequate reporting of methodological details in published papers? </a:t>
            </a:r>
          </a:p>
          <a:p>
            <a:pPr marL="285750" marR="0" indent="-285750">
              <a:spcBef>
                <a:spcPts val="0"/>
              </a:spcBef>
              <a:spcAft>
                <a:spcPts val="15"/>
              </a:spcAft>
              <a:buFont typeface="Arial" panose="020B0604020202020204" pitchFamily="34" charset="0"/>
              <a:buChar char="•"/>
            </a:pPr>
            <a:r>
              <a:rPr lang="en-US" sz="2800" dirty="0">
                <a:solidFill>
                  <a:srgbClr val="000000"/>
                </a:solidFill>
                <a:effectLst/>
                <a:latin typeface="Museo Slab 300"/>
                <a:ea typeface="Calibri" panose="020F0502020204030204" pitchFamily="34" charset="0"/>
              </a:rPr>
              <a:t>The corresponding author was very open and transparent with the PI. Do you think this would always be the case? </a:t>
            </a:r>
          </a:p>
          <a:p>
            <a:endParaRPr lang="en-US" sz="1900" dirty="0">
              <a:solidFill>
                <a:schemeClr val="tx1"/>
              </a:solidFill>
              <a:latin typeface="Museo Slab 300"/>
            </a:endParaRPr>
          </a:p>
          <a:p>
            <a:pPr algn="r"/>
            <a:r>
              <a:rPr lang="en-US" sz="1900" dirty="0">
                <a:solidFill>
                  <a:schemeClr val="tx1"/>
                </a:solidFill>
              </a:rPr>
              <a:t>National Institutes of Health</a:t>
            </a:r>
          </a:p>
          <a:p>
            <a:pPr algn="r"/>
            <a:r>
              <a:rPr lang="en-US" sz="1900" dirty="0">
                <a:solidFill>
                  <a:schemeClr val="tx1"/>
                </a:solidFill>
              </a:rPr>
              <a:t>https://grants.nih.gov/policy/reproducibility/training.htm</a:t>
            </a:r>
          </a:p>
          <a:p>
            <a:endParaRPr lang="en-US" sz="2600" dirty="0">
              <a:solidFill>
                <a:schemeClr val="tx1"/>
              </a:solidFill>
            </a:endParaRPr>
          </a:p>
          <a:p>
            <a:endParaRPr lang="en-US" sz="24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1469472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215343"/>
            <a:ext cx="6745075" cy="5355578"/>
          </a:xfrm>
        </p:spPr>
        <p:txBody>
          <a:bodyPr>
            <a:normAutofit fontScale="85000" lnSpcReduction="20000"/>
          </a:bodyPr>
          <a:lstStyle/>
          <a:p>
            <a:r>
              <a:rPr lang="en-US" sz="3800" dirty="0">
                <a:solidFill>
                  <a:srgbClr val="C00000"/>
                </a:solidFill>
              </a:rPr>
              <a:t>Summary</a:t>
            </a:r>
          </a:p>
          <a:p>
            <a:r>
              <a:rPr lang="en-US" sz="2800" b="0" i="0" dirty="0">
                <a:solidFill>
                  <a:srgbClr val="000000"/>
                </a:solidFill>
                <a:effectLst/>
                <a:latin typeface="Hind" panose="020B0502040204020203" pitchFamily="2" charset="0"/>
              </a:rPr>
              <a:t>Scientific rigor is defined by the National Institutes of Health as the “strict application of the scientific method to ensure unbiased and well-controlled experimental design, methodology, analysis, interpretation and reporting of results.”  The application of rigor ensures robust and unbiased experimental design, methodology, analysis, interpretation, and reporting of results. When a result can be reproduced by multiple scientists, it validates the original results and readiness to progress to the next phase of research. This is especially important for clinical trials in humans, which are built on studies that have demonstrated a particular effect or outcome.</a:t>
            </a:r>
            <a:endParaRPr lang="en-US" sz="1800" dirty="0">
              <a:solidFill>
                <a:schemeClr val="tx1"/>
              </a:solidFill>
            </a:endParaRPr>
          </a:p>
          <a:p>
            <a:pPr algn="r"/>
            <a:endParaRPr lang="en-US" sz="1800" dirty="0">
              <a:solidFill>
                <a:schemeClr val="tx1"/>
              </a:solidFill>
            </a:endParaRPr>
          </a:p>
          <a:p>
            <a:pPr algn="r"/>
            <a:r>
              <a:rPr lang="en-US" sz="2100" dirty="0">
                <a:solidFill>
                  <a:schemeClr val="tx1"/>
                </a:solidFill>
              </a:rPr>
              <a:t>University of Florida, Rigor and Reproducibility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25</a:t>
            </a:fld>
            <a:endParaRPr lang="en-US" dirty="0"/>
          </a:p>
        </p:txBody>
      </p:sp>
    </p:spTree>
    <p:extLst>
      <p:ext uri="{BB962C8B-B14F-4D97-AF65-F5344CB8AC3E}">
        <p14:creationId xmlns:p14="http://schemas.microsoft.com/office/powerpoint/2010/main" val="9313340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26999" y="1156221"/>
            <a:ext cx="6599639" cy="4760147"/>
          </a:xfrm>
        </p:spPr>
        <p:txBody>
          <a:bodyPr>
            <a:normAutofit/>
          </a:bodyPr>
          <a:lstStyle/>
          <a:p>
            <a:r>
              <a:rPr lang="en-US" sz="3200" dirty="0">
                <a:solidFill>
                  <a:srgbClr val="C00000"/>
                </a:solidFill>
              </a:rPr>
              <a:t>Objectives</a:t>
            </a:r>
          </a:p>
          <a:p>
            <a:r>
              <a:rPr lang="en-US" sz="2800" dirty="0">
                <a:solidFill>
                  <a:schemeClr val="tx1"/>
                </a:solidFill>
              </a:rPr>
              <a:t>Participants will be able to: </a:t>
            </a:r>
          </a:p>
          <a:p>
            <a:pPr marL="457200" indent="-457200">
              <a:buFont typeface="Arial" panose="020B0604020202020204" pitchFamily="34" charset="0"/>
              <a:buChar char="•"/>
            </a:pPr>
            <a:r>
              <a:rPr lang="en-US" sz="2800" dirty="0">
                <a:solidFill>
                  <a:schemeClr val="tx1"/>
                </a:solidFill>
              </a:rPr>
              <a:t>Define scientific rigor </a:t>
            </a:r>
          </a:p>
          <a:p>
            <a:pPr marL="457200" indent="-457200">
              <a:buFont typeface="Arial" panose="020B0604020202020204" pitchFamily="34" charset="0"/>
              <a:buChar char="•"/>
            </a:pPr>
            <a:r>
              <a:rPr lang="en-US" sz="2800" dirty="0">
                <a:solidFill>
                  <a:schemeClr val="tx1"/>
                </a:solidFill>
              </a:rPr>
              <a:t>Define reproducibility</a:t>
            </a:r>
          </a:p>
          <a:p>
            <a:pPr marL="457200" indent="-457200">
              <a:buFont typeface="Arial" panose="020B0604020202020204" pitchFamily="34" charset="0"/>
              <a:buChar char="•"/>
            </a:pPr>
            <a:r>
              <a:rPr lang="en-US" sz="2800" dirty="0">
                <a:solidFill>
                  <a:schemeClr val="tx1"/>
                </a:solidFill>
              </a:rPr>
              <a:t>Give examples of scientific rigor and reproducibility</a:t>
            </a:r>
          </a:p>
          <a:p>
            <a:pPr marL="457200" indent="-457200">
              <a:buFont typeface="Arial" panose="020B0604020202020204" pitchFamily="34" charset="0"/>
              <a:buChar char="•"/>
            </a:pPr>
            <a:r>
              <a:rPr lang="en-US" sz="2800" dirty="0">
                <a:solidFill>
                  <a:schemeClr val="tx1"/>
                </a:solidFill>
              </a:rPr>
              <a:t>Describe the components of scientific rigor</a:t>
            </a:r>
          </a:p>
          <a:p>
            <a:pPr marL="457200" indent="-457200">
              <a:buFont typeface="Arial" panose="020B0604020202020204" pitchFamily="34" charset="0"/>
              <a:buChar char="•"/>
            </a:pPr>
            <a:r>
              <a:rPr lang="en-US" sz="2800" dirty="0">
                <a:solidFill>
                  <a:schemeClr val="tx1"/>
                </a:solidFill>
              </a:rPr>
              <a:t>Describe the components of reproducibility</a:t>
            </a:r>
          </a:p>
          <a:p>
            <a:endParaRPr lang="en-US" sz="2800" dirty="0">
              <a:solidFill>
                <a:schemeClr val="tx1"/>
              </a:solidFill>
              <a:highlight>
                <a:srgbClr val="FFFF00"/>
              </a:highlight>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524352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4045" y="1068087"/>
            <a:ext cx="6599639" cy="5233561"/>
          </a:xfrm>
        </p:spPr>
        <p:txBody>
          <a:bodyPr>
            <a:normAutofit lnSpcReduction="10000"/>
          </a:bodyPr>
          <a:lstStyle/>
          <a:p>
            <a:r>
              <a:rPr lang="en-US" sz="3200" dirty="0">
                <a:solidFill>
                  <a:srgbClr val="C00000"/>
                </a:solidFill>
              </a:rPr>
              <a:t>Definitions</a:t>
            </a:r>
            <a:endParaRPr lang="en-US" sz="1900" dirty="0">
              <a:solidFill>
                <a:schemeClr val="tx1"/>
              </a:solidFill>
            </a:endParaRPr>
          </a:p>
          <a:p>
            <a:r>
              <a:rPr lang="en-US" sz="2800" dirty="0">
                <a:solidFill>
                  <a:schemeClr val="tx1"/>
                </a:solidFill>
              </a:rPr>
              <a:t>Scientific Rigor - following strict procedures that will increase the likelihood of obtaining an accurate representation of the phenomenon under study</a:t>
            </a:r>
          </a:p>
          <a:p>
            <a:endParaRPr lang="en-US" sz="2800" dirty="0">
              <a:solidFill>
                <a:schemeClr val="tx1"/>
              </a:solidFill>
            </a:endParaRPr>
          </a:p>
          <a:p>
            <a:r>
              <a:rPr lang="en-US" sz="2800" dirty="0">
                <a:solidFill>
                  <a:schemeClr val="tx1"/>
                </a:solidFill>
              </a:rPr>
              <a:t>Reproducibility – recording and communicating those procedures such that they can be replicated accurately</a:t>
            </a:r>
          </a:p>
          <a:p>
            <a:pPr algn="r"/>
            <a:r>
              <a:rPr lang="en-US" sz="1800" dirty="0">
                <a:solidFill>
                  <a:schemeClr val="tx1"/>
                </a:solidFill>
              </a:rPr>
              <a:t>University of North Carolina</a:t>
            </a:r>
          </a:p>
          <a:p>
            <a:pPr algn="r"/>
            <a:r>
              <a:rPr lang="en-US" sz="1800" dirty="0">
                <a:solidFill>
                  <a:schemeClr val="tx1"/>
                </a:solidFill>
              </a:rPr>
              <a:t>https://www.med.unc.edu/microscopy/rigor-and-reproducibility/rigor-and-reproducibility-what-are-rigor-and-reproducibility/#:~:text=Rigor%20means%20following%20procedures%20that,they%20can%20be%20replicated%20accurately.</a:t>
            </a:r>
          </a:p>
          <a:p>
            <a:pPr algn="r"/>
            <a:endParaRPr lang="en-US" sz="18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79606" y="909308"/>
            <a:ext cx="6599639" cy="4760147"/>
          </a:xfrm>
        </p:spPr>
        <p:txBody>
          <a:bodyPr>
            <a:normAutofit fontScale="85000" lnSpcReduction="20000"/>
          </a:bodyPr>
          <a:lstStyle/>
          <a:p>
            <a:r>
              <a:rPr lang="en-US" sz="3800" dirty="0">
                <a:solidFill>
                  <a:srgbClr val="C00000"/>
                </a:solidFill>
              </a:rPr>
              <a:t>Scientific Rigor and Reproducibility</a:t>
            </a:r>
            <a:endParaRPr lang="en-US" sz="2800" dirty="0">
              <a:solidFill>
                <a:srgbClr val="C00000"/>
              </a:solidFill>
            </a:endParaRPr>
          </a:p>
          <a:p>
            <a:r>
              <a:rPr lang="en-US" sz="3300" b="0" i="0" dirty="0">
                <a:solidFill>
                  <a:srgbClr val="222222"/>
                </a:solidFill>
                <a:effectLst/>
                <a:latin typeface="Museo Slab 300"/>
              </a:rPr>
              <a:t>Since 2018, the US National Institutes of Health (NIH) has </a:t>
            </a:r>
            <a:r>
              <a:rPr lang="en-US" sz="3300" b="0" i="0" dirty="0">
                <a:solidFill>
                  <a:srgbClr val="006699"/>
                </a:solidFill>
                <a:effectLst/>
                <a:latin typeface="Museo Slab 300"/>
                <a:hlinkClick r:id="rId2"/>
              </a:rPr>
              <a:t>required that research proposals explicitly describe scientific rigor</a:t>
            </a:r>
            <a:r>
              <a:rPr lang="en-US" sz="3300" b="0" i="0" dirty="0">
                <a:solidFill>
                  <a:srgbClr val="222222"/>
                </a:solidFill>
                <a:effectLst/>
                <a:latin typeface="Museo Slab 300"/>
              </a:rPr>
              <a:t>. They want to know scientists’ approaches to ensuring the fidelity of their data, minimizing bias and maximizing new knowledge. The NIH did this to address transparency and reproducibility challenges in research. </a:t>
            </a:r>
          </a:p>
          <a:p>
            <a:pPr algn="r"/>
            <a:r>
              <a:rPr lang="en-US" sz="2100" dirty="0">
                <a:solidFill>
                  <a:schemeClr val="tx1"/>
                </a:solidFill>
                <a:latin typeface="Museo Slab 300"/>
              </a:rPr>
              <a:t>J.L. Wilson and C.M. Botham (2021). Three questions to </a:t>
            </a:r>
          </a:p>
          <a:p>
            <a:pPr algn="r"/>
            <a:r>
              <a:rPr lang="en-US" sz="2100" dirty="0">
                <a:solidFill>
                  <a:schemeClr val="tx1"/>
                </a:solidFill>
                <a:latin typeface="Museo Slab 300"/>
              </a:rPr>
              <a:t>address rigor and reproducibility concerns </a:t>
            </a:r>
          </a:p>
          <a:p>
            <a:pPr algn="r"/>
            <a:r>
              <a:rPr lang="en-US" sz="2100" dirty="0">
                <a:solidFill>
                  <a:schemeClr val="tx1"/>
                </a:solidFill>
                <a:latin typeface="Museo Slab 300"/>
              </a:rPr>
              <a:t>in your grant proposal, Nature 596, pp 609-610.</a:t>
            </a:r>
          </a:p>
          <a:p>
            <a:pPr algn="r"/>
            <a:r>
              <a:rPr lang="pt-BR" sz="2100" b="0" i="1" dirty="0">
                <a:solidFill>
                  <a:srgbClr val="222222"/>
                </a:solidFill>
                <a:effectLst/>
                <a:latin typeface="Museo Slab 300"/>
              </a:rPr>
              <a:t>doi: https://doi.org/10.1038/d41586-021-02286-z</a:t>
            </a:r>
            <a:endParaRPr lang="en-US" sz="2100" dirty="0">
              <a:solidFill>
                <a:schemeClr val="tx1"/>
              </a:solidFill>
              <a:latin typeface="Museo Slab 30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31577643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79606" y="909308"/>
            <a:ext cx="6599639" cy="4760147"/>
          </a:xfrm>
        </p:spPr>
        <p:txBody>
          <a:bodyPr>
            <a:normAutofit fontScale="92500"/>
          </a:bodyPr>
          <a:lstStyle/>
          <a:p>
            <a:r>
              <a:rPr lang="en-US" sz="3200" dirty="0">
                <a:solidFill>
                  <a:srgbClr val="C00000"/>
                </a:solidFill>
              </a:rPr>
              <a:t>Scientific Rigor and Reproducibility</a:t>
            </a:r>
            <a:endParaRPr lang="en-US" sz="2800" dirty="0">
              <a:solidFill>
                <a:srgbClr val="C00000"/>
              </a:solidFill>
            </a:endParaRPr>
          </a:p>
          <a:p>
            <a:r>
              <a:rPr lang="en-US" sz="2800" dirty="0">
                <a:solidFill>
                  <a:schemeClr val="tx1"/>
                </a:solidFill>
              </a:rPr>
              <a:t>If your experiments are performed rigorously and reproducibly, other researchers should be able to replicate your procedures, have a high likelihood of obtaining similar results on similar samples, and have those results be an accurate representation of the phenomenon being studied</a:t>
            </a:r>
          </a:p>
          <a:p>
            <a:pPr algn="r"/>
            <a:r>
              <a:rPr lang="en-US" sz="1800" dirty="0">
                <a:solidFill>
                  <a:schemeClr val="tx1"/>
                </a:solidFill>
              </a:rPr>
              <a:t>University of North Carolina</a:t>
            </a:r>
          </a:p>
          <a:p>
            <a:pPr algn="r"/>
            <a:r>
              <a:rPr lang="en-US" sz="1800" dirty="0">
                <a:solidFill>
                  <a:schemeClr val="tx1"/>
                </a:solidFill>
              </a:rPr>
              <a:t>https://www.med.unc.edu/microscopy/rigor-and-reproducibility/rigor-and-reproducibility-what-are-rigor-and-reproducibility/#:~:text=Rigor%20means%20following%20procedures%20that,they%20can%20be%20replicated%20accurately.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6</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34188"/>
            <a:ext cx="6599639" cy="5290987"/>
          </a:xfrm>
        </p:spPr>
        <p:txBody>
          <a:bodyPr>
            <a:normAutofit/>
          </a:bodyPr>
          <a:lstStyle/>
          <a:p>
            <a:r>
              <a:rPr lang="en-US" sz="3200" dirty="0">
                <a:solidFill>
                  <a:srgbClr val="C00000"/>
                </a:solidFill>
              </a:rPr>
              <a:t>Scientific Rigor and Reproducibility</a:t>
            </a:r>
          </a:p>
          <a:p>
            <a:r>
              <a:rPr lang="en-US" sz="2800" dirty="0">
                <a:solidFill>
                  <a:schemeClr val="tx1"/>
                </a:solidFill>
              </a:rPr>
              <a:t>This implies that individuals must keep accurate records that include the experimental design, execution, collection of data, analysis and reporting the methods and results</a:t>
            </a:r>
          </a:p>
          <a:p>
            <a:pPr algn="l"/>
            <a:endParaRPr lang="en-US" sz="1800" b="0" i="0" u="none" strike="noStrike" baseline="0" dirty="0">
              <a:solidFill>
                <a:srgbClr val="000000"/>
              </a:solidFill>
              <a:latin typeface="Calibri" panose="020F0502020204030204" pitchFamily="34" charset="0"/>
            </a:endParaRPr>
          </a:p>
          <a:p>
            <a:pPr algn="r"/>
            <a:endParaRPr lang="en-US" sz="1900" dirty="0">
              <a:solidFill>
                <a:schemeClr val="tx1"/>
              </a:solidFill>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Tree>
    <p:extLst>
      <p:ext uri="{BB962C8B-B14F-4D97-AF65-F5344CB8AC3E}">
        <p14:creationId xmlns:p14="http://schemas.microsoft.com/office/powerpoint/2010/main" val="39945404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11581" y="1134188"/>
            <a:ext cx="6599639" cy="5290987"/>
          </a:xfrm>
        </p:spPr>
        <p:txBody>
          <a:bodyPr>
            <a:normAutofit/>
          </a:bodyPr>
          <a:lstStyle/>
          <a:p>
            <a:r>
              <a:rPr lang="en-US" sz="3200" dirty="0">
                <a:solidFill>
                  <a:srgbClr val="C00000"/>
                </a:solidFill>
              </a:rPr>
              <a:t>Reproducibility</a:t>
            </a:r>
          </a:p>
          <a:p>
            <a:r>
              <a:rPr lang="en-US" sz="2800" dirty="0">
                <a:solidFill>
                  <a:srgbClr val="C00000"/>
                </a:solidFill>
              </a:rPr>
              <a:t>Pay attention to :</a:t>
            </a:r>
          </a:p>
          <a:p>
            <a:pPr marL="457200" indent="-457200">
              <a:buFont typeface="Arial" panose="020B0604020202020204" pitchFamily="34" charset="0"/>
              <a:buChar char="•"/>
            </a:pPr>
            <a:r>
              <a:rPr lang="en-US" sz="2800" dirty="0">
                <a:solidFill>
                  <a:schemeClr val="tx1"/>
                </a:solidFill>
              </a:rPr>
              <a:t>Parameters used for image acquisition and saving data in proper formats</a:t>
            </a:r>
          </a:p>
          <a:p>
            <a:pPr marL="457200" indent="-457200">
              <a:buFont typeface="Arial" panose="020B0604020202020204" pitchFamily="34" charset="0"/>
              <a:buChar char="•"/>
            </a:pPr>
            <a:r>
              <a:rPr lang="en-US" sz="2800" dirty="0">
                <a:solidFill>
                  <a:schemeClr val="tx1"/>
                </a:solidFill>
              </a:rPr>
              <a:t>Procedures used for imaging and image analysis</a:t>
            </a:r>
          </a:p>
          <a:p>
            <a:pPr marL="457200" indent="-457200">
              <a:buFont typeface="Arial" panose="020B0604020202020204" pitchFamily="34" charset="0"/>
              <a:buChar char="•"/>
            </a:pPr>
            <a:r>
              <a:rPr lang="en-US" sz="2800" dirty="0">
                <a:solidFill>
                  <a:schemeClr val="tx1"/>
                </a:solidFill>
              </a:rPr>
              <a:t>The methods section</a:t>
            </a:r>
          </a:p>
          <a:p>
            <a:pPr algn="r"/>
            <a:r>
              <a:rPr lang="en-US" sz="1800" dirty="0">
                <a:solidFill>
                  <a:schemeClr val="tx1"/>
                </a:solidFill>
              </a:rPr>
              <a:t>University of North Carolina</a:t>
            </a:r>
          </a:p>
          <a:p>
            <a:pPr algn="r"/>
            <a:r>
              <a:rPr lang="en-US" sz="1800" dirty="0">
                <a:solidFill>
                  <a:schemeClr val="tx1"/>
                </a:solidFill>
              </a:rPr>
              <a:t>https://www.med.unc.edu/microscopy/rigor-and-reproducibility/rigor-and-reproducibility-what-are-rigor-and-reproducibility/#:~:text=Rigor%20means%20following%20procedures%20that,they%20can%20be%20replicated%20accurately</a:t>
            </a:r>
          </a:p>
        </p:txBody>
      </p:sp>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Tree>
    <p:extLst>
      <p:ext uri="{BB962C8B-B14F-4D97-AF65-F5344CB8AC3E}">
        <p14:creationId xmlns:p14="http://schemas.microsoft.com/office/powerpoint/2010/main" val="2238640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7" name="TextBox 6">
            <a:extLst>
              <a:ext uri="{FF2B5EF4-FFF2-40B4-BE49-F238E27FC236}">
                <a16:creationId xmlns:a16="http://schemas.microsoft.com/office/drawing/2014/main" id="{1B4F1783-A58E-25F9-C37C-A74F8BB7015C}"/>
              </a:ext>
            </a:extLst>
          </p:cNvPr>
          <p:cNvSpPr txBox="1"/>
          <p:nvPr/>
        </p:nvSpPr>
        <p:spPr>
          <a:xfrm>
            <a:off x="848412" y="612742"/>
            <a:ext cx="7588578" cy="5343835"/>
          </a:xfrm>
          <a:prstGeom prst="rect">
            <a:avLst/>
          </a:prstGeom>
          <a:noFill/>
        </p:spPr>
        <p:txBody>
          <a:bodyPr wrap="square" rtlCol="0">
            <a:spAutoFit/>
          </a:bodyPr>
          <a:lstStyle/>
          <a:p>
            <a:pPr marL="0" marR="0">
              <a:lnSpc>
                <a:spcPct val="107000"/>
              </a:lnSpc>
              <a:spcBef>
                <a:spcPts val="0"/>
              </a:spcBef>
              <a:spcAft>
                <a:spcPts val="0"/>
              </a:spcAft>
            </a:pPr>
            <a:r>
              <a:rPr lang="en-US" sz="3200" b="1" kern="0" dirty="0">
                <a:solidFill>
                  <a:srgbClr val="C00000"/>
                </a:solidFill>
                <a:effectLst/>
                <a:latin typeface="Museo Slab 300"/>
                <a:ea typeface="Calibri" panose="020F0502020204030204" pitchFamily="34" charset="0"/>
                <a:cs typeface="Calibri-Bold"/>
              </a:rPr>
              <a:t>Serum Biomarkers of Ovarian Cancer</a:t>
            </a:r>
            <a:endParaRPr lang="en-US" sz="3200" kern="100" dirty="0">
              <a:solidFill>
                <a:srgbClr val="C00000"/>
              </a:solidFill>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err="1">
                <a:solidFill>
                  <a:srgbClr val="000000"/>
                </a:solidFill>
                <a:effectLst/>
                <a:latin typeface="Museo Slab 300"/>
                <a:ea typeface="Calibri" panose="020F0502020204030204" pitchFamily="34" charset="0"/>
                <a:cs typeface="Calibri" panose="020F0502020204030204" pitchFamily="34" charset="0"/>
              </a:rPr>
              <a:t>Petricoin</a:t>
            </a:r>
            <a:r>
              <a:rPr lang="en-US" sz="2400" kern="0" dirty="0">
                <a:solidFill>
                  <a:srgbClr val="000000"/>
                </a:solidFill>
                <a:effectLst/>
                <a:latin typeface="Museo Slab 300"/>
                <a:ea typeface="Calibri" panose="020F0502020204030204" pitchFamily="34" charset="0"/>
                <a:cs typeface="Calibri" panose="020F0502020204030204" pitchFamily="34" charset="0"/>
              </a:rPr>
              <a:t> et al. Use of proteomic patterns in serum to identify ovarian cancer. (2002) </a:t>
            </a:r>
            <a:r>
              <a:rPr lang="en-US" sz="2400" i="1" kern="0" dirty="0">
                <a:solidFill>
                  <a:srgbClr val="000000"/>
                </a:solidFill>
                <a:effectLst/>
                <a:latin typeface="Museo Slab 300"/>
                <a:ea typeface="Calibri" panose="020F0502020204030204" pitchFamily="34" charset="0"/>
                <a:cs typeface="Calibri-Italic"/>
              </a:rPr>
              <a:t>THE LANCET </a:t>
            </a:r>
            <a:r>
              <a:rPr lang="en-US" sz="2400" kern="0" dirty="0">
                <a:solidFill>
                  <a:srgbClr val="000000"/>
                </a:solidFill>
                <a:effectLst/>
                <a:latin typeface="Museo Slab 300"/>
                <a:ea typeface="Calibri" panose="020F0502020204030204" pitchFamily="34" charset="0"/>
                <a:cs typeface="Calibri" panose="020F0502020204030204" pitchFamily="34" charset="0"/>
              </a:rPr>
              <a:t>359, 572‐577.</a:t>
            </a:r>
            <a:endParaRPr lang="en-US" sz="24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a:solidFill>
                  <a:srgbClr val="000000"/>
                </a:solidFill>
                <a:effectLst/>
                <a:latin typeface="Museo Slab 300"/>
                <a:ea typeface="Calibri" panose="020F0502020204030204" pitchFamily="34" charset="0"/>
                <a:cs typeface="Calibri" panose="020F0502020204030204" pitchFamily="34" charset="0"/>
              </a:rPr>
              <a:t>“Findings: [Comparative Mass Spectral profiles of serum samples]…identified a cluster pattern that, in the training set, completely segregated</a:t>
            </a:r>
            <a:r>
              <a:rPr lang="en-US" sz="2400" kern="100" dirty="0">
                <a:latin typeface="Museo Slab 300"/>
                <a:ea typeface="Calibri" panose="020F0502020204030204" pitchFamily="34" charset="0"/>
                <a:cs typeface="Times New Roman" panose="02020603050405020304" pitchFamily="18" charset="0"/>
              </a:rPr>
              <a:t> </a:t>
            </a:r>
            <a:r>
              <a:rPr lang="en-US" sz="2400" kern="0" dirty="0">
                <a:solidFill>
                  <a:srgbClr val="000000"/>
                </a:solidFill>
                <a:effectLst/>
                <a:latin typeface="Museo Slab 300"/>
                <a:ea typeface="Calibri" panose="020F0502020204030204" pitchFamily="34" charset="0"/>
                <a:cs typeface="Calibri" panose="020F0502020204030204" pitchFamily="34" charset="0"/>
              </a:rPr>
              <a:t>cancer from non‐cancer… [with] a sensitivity of 100% (95% CI 93–100), specificity of 95% (87–99), and positive predictive value of 94% (84–99).”</a:t>
            </a:r>
            <a:endParaRPr lang="en-US" sz="24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a:solidFill>
                  <a:srgbClr val="000000"/>
                </a:solidFill>
                <a:effectLst/>
                <a:latin typeface="Museo Slab 300"/>
                <a:ea typeface="Calibri" panose="020F0502020204030204" pitchFamily="34" charset="0"/>
                <a:cs typeface="Calibri" panose="020F0502020204030204" pitchFamily="34" charset="0"/>
              </a:rPr>
              <a:t> </a:t>
            </a:r>
            <a:endParaRPr lang="en-US" sz="2400" kern="100" dirty="0">
              <a:effectLst/>
              <a:latin typeface="Museo Slab 30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kern="0" dirty="0" err="1">
                <a:solidFill>
                  <a:srgbClr val="C00000"/>
                </a:solidFill>
                <a:effectLst/>
                <a:latin typeface="Museo Slab 300"/>
                <a:ea typeface="Calibri" panose="020F0502020204030204" pitchFamily="34" charset="0"/>
                <a:cs typeface="Calibri" panose="020F0502020204030204" pitchFamily="34" charset="0"/>
              </a:rPr>
              <a:t>CorreLogic</a:t>
            </a:r>
            <a:r>
              <a:rPr lang="en-US" sz="2400" kern="0" dirty="0">
                <a:solidFill>
                  <a:srgbClr val="C00000"/>
                </a:solidFill>
                <a:effectLst/>
                <a:latin typeface="Museo Slab 300"/>
                <a:ea typeface="Calibri" panose="020F0502020204030204" pitchFamily="34" charset="0"/>
                <a:cs typeface="Calibri" panose="020F0502020204030204" pitchFamily="34" charset="0"/>
              </a:rPr>
              <a:t>, LLC in 2003 licenses </a:t>
            </a:r>
            <a:r>
              <a:rPr lang="en-US" sz="2400" kern="0" dirty="0" err="1">
                <a:solidFill>
                  <a:srgbClr val="C00000"/>
                </a:solidFill>
                <a:effectLst/>
                <a:latin typeface="Museo Slab 300"/>
                <a:ea typeface="Calibri" panose="020F0502020204030204" pitchFamily="34" charset="0"/>
                <a:cs typeface="Calibri" panose="020F0502020204030204" pitchFamily="34" charset="0"/>
              </a:rPr>
              <a:t>OvaCheck</a:t>
            </a:r>
            <a:r>
              <a:rPr lang="en-US" sz="2400" kern="0" dirty="0">
                <a:solidFill>
                  <a:srgbClr val="C00000"/>
                </a:solidFill>
                <a:effectLst/>
                <a:latin typeface="Museo Slab 300"/>
                <a:ea typeface="Calibri" panose="020F0502020204030204" pitchFamily="34" charset="0"/>
                <a:cs typeface="Calibri" panose="020F0502020204030204" pitchFamily="34" charset="0"/>
              </a:rPr>
              <a:t> to LabCorp and Quest Diagnostic to screen and diagnose Ovarian Cancer from serum samples (even at</a:t>
            </a:r>
            <a:r>
              <a:rPr lang="en-US" sz="2400" kern="100" dirty="0">
                <a:solidFill>
                  <a:srgbClr val="C00000"/>
                </a:solidFill>
                <a:latin typeface="Museo Slab 300"/>
                <a:ea typeface="Calibri" panose="020F0502020204030204" pitchFamily="34" charset="0"/>
                <a:cs typeface="Times New Roman" panose="02020603050405020304" pitchFamily="18" charset="0"/>
              </a:rPr>
              <a:t> </a:t>
            </a:r>
            <a:r>
              <a:rPr lang="en-US" sz="2400" kern="0" dirty="0">
                <a:solidFill>
                  <a:srgbClr val="C00000"/>
                </a:solidFill>
                <a:effectLst/>
                <a:latin typeface="Museo Slab 300"/>
                <a:ea typeface="Calibri" panose="020F0502020204030204" pitchFamily="34" charset="0"/>
                <a:cs typeface="Calibri" panose="020F0502020204030204" pitchFamily="34" charset="0"/>
              </a:rPr>
              <a:t>early stages)</a:t>
            </a:r>
            <a:endParaRPr lang="en-US" sz="2400" kern="100" dirty="0">
              <a:solidFill>
                <a:srgbClr val="C00000"/>
              </a:solidFill>
              <a:effectLst/>
              <a:latin typeface="Museo Slab 300"/>
              <a:ea typeface="Calibri" panose="020F0502020204030204" pitchFamily="34" charset="0"/>
              <a:cs typeface="Times New Roman" panose="02020603050405020304" pitchFamily="18" charset="0"/>
            </a:endParaRPr>
          </a:p>
          <a:p>
            <a:pPr algn="r">
              <a:lnSpc>
                <a:spcPct val="107000"/>
              </a:lnSpc>
            </a:pPr>
            <a:r>
              <a:rPr lang="en-US" sz="2400" kern="0" dirty="0">
                <a:solidFill>
                  <a:srgbClr val="000000"/>
                </a:solidFill>
                <a:effectLst/>
                <a:latin typeface="Museo Slab 300"/>
                <a:ea typeface="Calibri" panose="020F0502020204030204" pitchFamily="34" charset="0"/>
                <a:cs typeface="Calibri" panose="020F0502020204030204" pitchFamily="34" charset="0"/>
              </a:rPr>
              <a:t> </a:t>
            </a:r>
            <a:r>
              <a:rPr lang="en-US" kern="0" dirty="0">
                <a:solidFill>
                  <a:srgbClr val="000000"/>
                </a:solidFill>
                <a:latin typeface="Museo Slab 300"/>
                <a:ea typeface="Calibri" panose="020F0502020204030204" pitchFamily="34" charset="0"/>
                <a:cs typeface="Calibri" panose="020F0502020204030204" pitchFamily="34" charset="0"/>
              </a:rPr>
              <a:t>University of Cincinnati Office of Research</a:t>
            </a:r>
            <a:endParaRPr lang="en-US" sz="2400" kern="100" dirty="0">
              <a:effectLst/>
              <a:latin typeface="Museo Slab 3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9491428"/>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169918</TotalTime>
  <Words>2631</Words>
  <Application>Microsoft Office PowerPoint</Application>
  <PresentationFormat>On-screen Show (4:3)</PresentationFormat>
  <Paragraphs>199</Paragraphs>
  <Slides>25</Slides>
  <Notes>6</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25</vt:i4>
      </vt:variant>
    </vt:vector>
  </HeadingPairs>
  <TitlesOfParts>
    <vt:vector size="36" baseType="lpstr">
      <vt:lpstr>Arial</vt:lpstr>
      <vt:lpstr>Calibri</vt:lpstr>
      <vt:lpstr>Cambria</vt:lpstr>
      <vt:lpstr>Effra Heavy</vt:lpstr>
      <vt:lpstr>Hind</vt:lpstr>
      <vt:lpstr>Museo Slab 100</vt:lpstr>
      <vt:lpstr>Museo Slab 300</vt:lpstr>
      <vt:lpstr>Museo Slab 500</vt:lpstr>
      <vt:lpstr>Museo Slab 700</vt:lpstr>
      <vt:lpstr>Museo Slab 900</vt:lpstr>
      <vt:lpstr>Stony Brook University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Rebecca Dahl</cp:lastModifiedBy>
  <cp:revision>463</cp:revision>
  <cp:lastPrinted>2022-02-21T19:29:38Z</cp:lastPrinted>
  <dcterms:created xsi:type="dcterms:W3CDTF">2015-10-09T21:49:46Z</dcterms:created>
  <dcterms:modified xsi:type="dcterms:W3CDTF">2025-01-29T20:48:38Z</dcterms:modified>
</cp:coreProperties>
</file>