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Gill Sans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17" roundtripDataSignature="AMtx7miHvsDUstGHEhVa+UuzG78i2YxG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GillSans-regular.fntdata"/><Relationship Id="rId14" Type="http://schemas.openxmlformats.org/officeDocument/2006/relationships/slide" Target="slides/slide9.xml"/><Relationship Id="rId17" Type="http://customschemas.google.com/relationships/presentationmetadata" Target="metadata"/><Relationship Id="rId16" Type="http://schemas.openxmlformats.org/officeDocument/2006/relationships/font" Target="fonts/Gill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1"/>
          <p:cNvSpPr txBox="1"/>
          <p:nvPr>
            <p:ph type="ctrTitle"/>
          </p:nvPr>
        </p:nvSpPr>
        <p:spPr>
          <a:xfrm>
            <a:off x="1813335" y="601724"/>
            <a:ext cx="6477805" cy="190607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50"/>
              <a:buFont typeface="Gill Sans"/>
              <a:buNone/>
              <a:defRPr sz="49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1"/>
          <p:cNvSpPr txBox="1"/>
          <p:nvPr>
            <p:ph idx="1" type="subTitle"/>
          </p:nvPr>
        </p:nvSpPr>
        <p:spPr>
          <a:xfrm>
            <a:off x="1813335" y="2648403"/>
            <a:ext cx="6477804" cy="7332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b="0" sz="1350" cap="none">
                <a:solidFill>
                  <a:schemeClr val="dk1"/>
                </a:solidFill>
              </a:defRPr>
            </a:lvl1pPr>
            <a:lvl2pPr lvl="1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2pPr>
            <a:lvl3pPr lvl="2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7" name="Google Shape;17;p11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1"/>
          <p:cNvSpPr txBox="1"/>
          <p:nvPr>
            <p:ph idx="11" type="ftr"/>
          </p:nvPr>
        </p:nvSpPr>
        <p:spPr>
          <a:xfrm>
            <a:off x="1812376" y="246981"/>
            <a:ext cx="37304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2" type="sldNum"/>
          </p:nvPr>
        </p:nvSpPr>
        <p:spPr>
          <a:xfrm>
            <a:off x="1078249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0" name="Google Shape;20;p11"/>
          <p:cNvCxnSpPr/>
          <p:nvPr/>
        </p:nvCxnSpPr>
        <p:spPr>
          <a:xfrm>
            <a:off x="1813335" y="2646407"/>
            <a:ext cx="6477804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/>
          <p:nvPr>
            <p:ph type="title"/>
          </p:nvPr>
        </p:nvSpPr>
        <p:spPr>
          <a:xfrm>
            <a:off x="1083504" y="599230"/>
            <a:ext cx="2454824" cy="16853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0"/>
          <p:cNvSpPr txBox="1"/>
          <p:nvPr>
            <p:ph idx="1" type="body"/>
          </p:nvPr>
        </p:nvSpPr>
        <p:spPr>
          <a:xfrm>
            <a:off x="3782785" y="599230"/>
            <a:ext cx="4509353" cy="3494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0"/>
          <p:cNvSpPr txBox="1"/>
          <p:nvPr>
            <p:ph idx="2" type="body"/>
          </p:nvPr>
        </p:nvSpPr>
        <p:spPr>
          <a:xfrm>
            <a:off x="1083504" y="2404119"/>
            <a:ext cx="2456260" cy="1686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76" name="Google Shape;76;p20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9" name="Google Shape;79;p20"/>
          <p:cNvCxnSpPr/>
          <p:nvPr/>
        </p:nvCxnSpPr>
        <p:spPr>
          <a:xfrm>
            <a:off x="1086210" y="2404118"/>
            <a:ext cx="2452118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21"/>
          <p:cNvGrpSpPr/>
          <p:nvPr/>
        </p:nvGrpSpPr>
        <p:grpSpPr>
          <a:xfrm>
            <a:off x="5608041" y="361628"/>
            <a:ext cx="3055900" cy="3861826"/>
            <a:chOff x="7477387" y="482170"/>
            <a:chExt cx="4074533" cy="5149101"/>
          </a:xfrm>
        </p:grpSpPr>
        <p:sp>
          <p:nvSpPr>
            <p:cNvPr id="82" name="Google Shape;82;p21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sx="98000" rotWithShape="0" algn="tl" dir="4740000" dist="228600" sy="98000">
                <a:srgbClr val="000000">
                  <a:alpha val="3372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21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cap="flat" cmpd="sng" w="50800">
              <a:solidFill>
                <a:srgbClr val="19191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21"/>
          <p:cNvSpPr txBox="1"/>
          <p:nvPr>
            <p:ph type="title"/>
          </p:nvPr>
        </p:nvSpPr>
        <p:spPr>
          <a:xfrm>
            <a:off x="1088405" y="847135"/>
            <a:ext cx="4149246" cy="13729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1"/>
          <p:cNvSpPr/>
          <p:nvPr>
            <p:ph idx="2" type="pic"/>
          </p:nvPr>
        </p:nvSpPr>
        <p:spPr>
          <a:xfrm>
            <a:off x="6093292" y="841907"/>
            <a:ext cx="2093378" cy="2899745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86" name="Google Shape;86;p21"/>
          <p:cNvSpPr txBox="1"/>
          <p:nvPr>
            <p:ph idx="1" type="body"/>
          </p:nvPr>
        </p:nvSpPr>
        <p:spPr>
          <a:xfrm>
            <a:off x="1087747" y="2359494"/>
            <a:ext cx="4143303" cy="15028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87" name="Google Shape;87;p21"/>
          <p:cNvSpPr txBox="1"/>
          <p:nvPr>
            <p:ph idx="10" type="dt"/>
          </p:nvPr>
        </p:nvSpPr>
        <p:spPr>
          <a:xfrm>
            <a:off x="1085537" y="4102393"/>
            <a:ext cx="4145513" cy="2400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11" type="ftr"/>
          </p:nvPr>
        </p:nvSpPr>
        <p:spPr>
          <a:xfrm>
            <a:off x="1085537" y="238981"/>
            <a:ext cx="4155753" cy="240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0" name="Google Shape;90;p21"/>
          <p:cNvCxnSpPr/>
          <p:nvPr/>
        </p:nvCxnSpPr>
        <p:spPr>
          <a:xfrm>
            <a:off x="1085537" y="2357704"/>
            <a:ext cx="4145513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2"/>
          <p:cNvSpPr txBox="1"/>
          <p:nvPr>
            <p:ph type="title"/>
          </p:nvPr>
        </p:nvSpPr>
        <p:spPr>
          <a:xfrm>
            <a:off x="1088685" y="603390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2"/>
          <p:cNvSpPr txBox="1"/>
          <p:nvPr>
            <p:ph idx="1" type="body"/>
          </p:nvPr>
        </p:nvSpPr>
        <p:spPr>
          <a:xfrm rot="5400000">
            <a:off x="3395933" y="-795449"/>
            <a:ext cx="2587960" cy="72024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22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2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2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7" name="Google Shape;97;p22"/>
          <p:cNvCxnSpPr/>
          <p:nvPr/>
        </p:nvCxnSpPr>
        <p:spPr>
          <a:xfrm>
            <a:off x="1090422" y="1385316"/>
            <a:ext cx="7205642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 txBox="1"/>
          <p:nvPr>
            <p:ph type="title"/>
          </p:nvPr>
        </p:nvSpPr>
        <p:spPr>
          <a:xfrm rot="5400000">
            <a:off x="5937778" y="1740785"/>
            <a:ext cx="3494917" cy="12118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3"/>
          <p:cNvSpPr txBox="1"/>
          <p:nvPr>
            <p:ph idx="1" type="body"/>
          </p:nvPr>
        </p:nvSpPr>
        <p:spPr>
          <a:xfrm rot="5400000">
            <a:off x="2271857" y="-589123"/>
            <a:ext cx="3494917" cy="58716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23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3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3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04" name="Google Shape;104;p23"/>
          <p:cNvCxnSpPr/>
          <p:nvPr/>
        </p:nvCxnSpPr>
        <p:spPr>
          <a:xfrm>
            <a:off x="7079333" y="599230"/>
            <a:ext cx="0" cy="3494917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1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4"/>
          <p:cNvSpPr txBox="1"/>
          <p:nvPr>
            <p:ph type="title"/>
          </p:nvPr>
        </p:nvSpPr>
        <p:spPr>
          <a:xfrm>
            <a:off x="1088685" y="603390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4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4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5" name="Google Shape;35;p14"/>
          <p:cNvCxnSpPr/>
          <p:nvPr/>
        </p:nvCxnSpPr>
        <p:spPr>
          <a:xfrm>
            <a:off x="1090422" y="1385316"/>
            <a:ext cx="7205642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/>
          <p:nvPr>
            <p:ph type="title"/>
          </p:nvPr>
        </p:nvSpPr>
        <p:spPr>
          <a:xfrm>
            <a:off x="1088685" y="603390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" type="body"/>
          </p:nvPr>
        </p:nvSpPr>
        <p:spPr>
          <a:xfrm>
            <a:off x="1088685" y="1511799"/>
            <a:ext cx="7202456" cy="2587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5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2" name="Google Shape;42;p15"/>
          <p:cNvCxnSpPr/>
          <p:nvPr/>
        </p:nvCxnSpPr>
        <p:spPr>
          <a:xfrm>
            <a:off x="1090422" y="1385316"/>
            <a:ext cx="7205642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 txBox="1"/>
          <p:nvPr>
            <p:ph type="title"/>
          </p:nvPr>
        </p:nvSpPr>
        <p:spPr>
          <a:xfrm>
            <a:off x="1090679" y="1317097"/>
            <a:ext cx="6482366" cy="14159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Gill Sans"/>
              <a:buNone/>
              <a:defRPr sz="27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6"/>
          <p:cNvSpPr txBox="1"/>
          <p:nvPr>
            <p:ph idx="1" type="body"/>
          </p:nvPr>
        </p:nvSpPr>
        <p:spPr>
          <a:xfrm>
            <a:off x="1090679" y="2854647"/>
            <a:ext cx="6472835" cy="7596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9" name="Google Shape;49;p16"/>
          <p:cNvCxnSpPr/>
          <p:nvPr/>
        </p:nvCxnSpPr>
        <p:spPr>
          <a:xfrm>
            <a:off x="1090679" y="2853739"/>
            <a:ext cx="6472835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/>
          <p:nvPr>
            <p:ph type="title"/>
          </p:nvPr>
        </p:nvSpPr>
        <p:spPr>
          <a:xfrm>
            <a:off x="1086913" y="603667"/>
            <a:ext cx="7204226" cy="7944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" type="body"/>
          </p:nvPr>
        </p:nvSpPr>
        <p:spPr>
          <a:xfrm>
            <a:off x="1085498" y="1508159"/>
            <a:ext cx="3483864" cy="25864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2" type="body"/>
          </p:nvPr>
        </p:nvSpPr>
        <p:spPr>
          <a:xfrm>
            <a:off x="4810328" y="1513007"/>
            <a:ext cx="3483864" cy="2581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17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7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7" name="Google Shape;57;p17"/>
          <p:cNvCxnSpPr/>
          <p:nvPr/>
        </p:nvCxnSpPr>
        <p:spPr>
          <a:xfrm>
            <a:off x="1090422" y="1385316"/>
            <a:ext cx="7205642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 txBox="1"/>
          <p:nvPr>
            <p:ph type="title"/>
          </p:nvPr>
        </p:nvSpPr>
        <p:spPr>
          <a:xfrm>
            <a:off x="1085394" y="603123"/>
            <a:ext cx="7205746" cy="792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" type="body"/>
          </p:nvPr>
        </p:nvSpPr>
        <p:spPr>
          <a:xfrm>
            <a:off x="1085393" y="1514662"/>
            <a:ext cx="3483864" cy="6014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b="0" sz="165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61" name="Google Shape;61;p18"/>
          <p:cNvSpPr txBox="1"/>
          <p:nvPr>
            <p:ph idx="2" type="body"/>
          </p:nvPr>
        </p:nvSpPr>
        <p:spPr>
          <a:xfrm>
            <a:off x="1085393" y="2118202"/>
            <a:ext cx="3483864" cy="1983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18"/>
          <p:cNvSpPr txBox="1"/>
          <p:nvPr>
            <p:ph idx="3" type="body"/>
          </p:nvPr>
        </p:nvSpPr>
        <p:spPr>
          <a:xfrm>
            <a:off x="4809272" y="1517253"/>
            <a:ext cx="3483864" cy="6016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b="0" sz="165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63" name="Google Shape;63;p18"/>
          <p:cNvSpPr txBox="1"/>
          <p:nvPr>
            <p:ph idx="4" type="body"/>
          </p:nvPr>
        </p:nvSpPr>
        <p:spPr>
          <a:xfrm>
            <a:off x="4809272" y="2116119"/>
            <a:ext cx="3483864" cy="1978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18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8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7" name="Google Shape;67;p18"/>
          <p:cNvCxnSpPr/>
          <p:nvPr/>
        </p:nvCxnSpPr>
        <p:spPr>
          <a:xfrm>
            <a:off x="1090422" y="1385316"/>
            <a:ext cx="7205642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BE9E6"/>
            </a:gs>
            <a:gs pos="100000">
              <a:srgbClr val="C9C5C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/>
          <p:nvPr/>
        </p:nvSpPr>
        <p:spPr>
          <a:xfrm>
            <a:off x="0" y="1514607"/>
            <a:ext cx="9144000" cy="3079456"/>
          </a:xfrm>
          <a:prstGeom prst="rect">
            <a:avLst/>
          </a:prstGeom>
          <a:gradFill>
            <a:gsLst>
              <a:gs pos="0">
                <a:srgbClr val="DFDBD5">
                  <a:alpha val="0"/>
                </a:srgbClr>
              </a:gs>
              <a:gs pos="100000">
                <a:schemeClr val="lt2"/>
              </a:gs>
            </a:gsLst>
            <a:lin ang="54000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" name="Google Shape;7;p10"/>
          <p:cNvPicPr preferRelativeResize="0"/>
          <p:nvPr/>
        </p:nvPicPr>
        <p:blipFill rotWithShape="1">
          <a:blip r:embed="rId1">
            <a:alphaModFix/>
          </a:blip>
          <a:srcRect b="-1538" l="0" r="0" t="1538"/>
          <a:stretch/>
        </p:blipFill>
        <p:spPr>
          <a:xfrm>
            <a:off x="0" y="4594860"/>
            <a:ext cx="9144000" cy="55721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0"/>
          <p:cNvSpPr txBox="1"/>
          <p:nvPr>
            <p:ph type="title"/>
          </p:nvPr>
        </p:nvSpPr>
        <p:spPr>
          <a:xfrm>
            <a:off x="1088685" y="603390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10"/>
          <p:cNvSpPr txBox="1"/>
          <p:nvPr>
            <p:ph idx="1" type="body"/>
          </p:nvPr>
        </p:nvSpPr>
        <p:spPr>
          <a:xfrm>
            <a:off x="1088685" y="1511799"/>
            <a:ext cx="7202456" cy="2587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marR="0" rtl="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14325" lvl="1" marL="9144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04800" lvl="2" marL="13716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295275" lvl="3" marL="18288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285750" lvl="4" marL="22860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285750" lvl="5" marL="27432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285750" lvl="6" marL="32004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285750" lvl="7" marL="36576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285750" lvl="8" marL="41148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0" name="Google Shape;10;p10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1" name="Google Shape;11;p10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10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" name="Google Shape;13;p10"/>
          <p:cNvCxnSpPr/>
          <p:nvPr/>
        </p:nvCxnSpPr>
        <p:spPr>
          <a:xfrm>
            <a:off x="0" y="4596310"/>
            <a:ext cx="9144000" cy="0"/>
          </a:xfrm>
          <a:prstGeom prst="straightConnector1">
            <a:avLst/>
          </a:prstGeom>
          <a:noFill/>
          <a:ln cap="flat" cmpd="sng" w="12700">
            <a:solidFill>
              <a:srgbClr val="000001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axios.com/2023/10/05/linkedin-ai-college-degree" TargetMode="External"/><Relationship Id="rId4" Type="http://schemas.openxmlformats.org/officeDocument/2006/relationships/hyperlink" Target="https://www.linkedin.com/news/story/workers-take-their-ai-to-the-office-6732626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chatgpt.com/share/672198ff-db58-8009-b382-dd59d4c05522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"/>
          <p:cNvSpPr txBox="1"/>
          <p:nvPr>
            <p:ph type="ctrTitle"/>
          </p:nvPr>
        </p:nvSpPr>
        <p:spPr>
          <a:xfrm>
            <a:off x="1813335" y="601724"/>
            <a:ext cx="6477805" cy="190607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989"/>
              <a:buFont typeface="Gill Sans"/>
              <a:buNone/>
            </a:pPr>
            <a:r>
              <a:rPr lang="en"/>
              <a:t>ASSESSMENT AND ARTIFICIAL INTELLIGENCE: PART 2</a:t>
            </a:r>
            <a:endParaRPr/>
          </a:p>
        </p:txBody>
      </p:sp>
      <p:sp>
        <p:nvSpPr>
          <p:cNvPr id="110" name="Google Shape;110;p1"/>
          <p:cNvSpPr txBox="1"/>
          <p:nvPr>
            <p:ph idx="1" type="subTitle"/>
          </p:nvPr>
        </p:nvSpPr>
        <p:spPr>
          <a:xfrm>
            <a:off x="1813335" y="2648403"/>
            <a:ext cx="6477804" cy="7332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ZACH JUSTUS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"/>
              <a:t>AI HAS CHANGED THE WORLD NOT JUST YOUR CLASS</a:t>
            </a:r>
            <a:endParaRPr/>
          </a:p>
        </p:txBody>
      </p:sp>
      <p:sp>
        <p:nvSpPr>
          <p:cNvPr id="116" name="Google Shape;116;p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35"/>
              </a:buClr>
              <a:buSzPts val="1800"/>
              <a:buChar char="●"/>
            </a:pPr>
            <a:r>
              <a:rPr lang="en" sz="1800">
                <a:solidFill>
                  <a:srgbClr val="333335"/>
                </a:solidFill>
              </a:rPr>
              <a:t>"AI's going to make it virtually impossible for a one-off moment of learning [like a degree] to last an entire career” LinkedIn CEO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Ryan Roslansky</a:t>
            </a:r>
            <a:r>
              <a:rPr lang="en" sz="1800">
                <a:solidFill>
                  <a:srgbClr val="333335"/>
                </a:solidFill>
              </a:rPr>
              <a:t> (2023)</a:t>
            </a:r>
            <a:endParaRPr/>
          </a:p>
          <a:p>
            <a:pPr indent="-2286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35"/>
              </a:buClr>
              <a:buSzPts val="1800"/>
              <a:buNone/>
            </a:pPr>
            <a:r>
              <a:t/>
            </a:r>
            <a:endParaRPr sz="1800">
              <a:solidFill>
                <a:srgbClr val="333335"/>
              </a:solidFill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35"/>
              </a:buClr>
              <a:buSzPts val="1800"/>
              <a:buChar char="●"/>
            </a:pPr>
            <a:r>
              <a:rPr lang="en" sz="1800">
                <a:solidFill>
                  <a:srgbClr val="333335"/>
                </a:solidFill>
              </a:rPr>
              <a:t>“</a:t>
            </a:r>
            <a:r>
              <a:rPr lang="en" sz="1800">
                <a:solidFill>
                  <a:srgbClr val="2F2F2F"/>
                </a:solidFill>
              </a:rPr>
              <a:t>Seventy-five percent of knowledge workers now use AI at work” </a:t>
            </a:r>
            <a:endParaRPr/>
          </a:p>
          <a:p>
            <a:pPr indent="-2286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35"/>
              </a:buClr>
              <a:buSzPts val="1800"/>
              <a:buNone/>
            </a:pPr>
            <a:r>
              <a:t/>
            </a:r>
            <a:endParaRPr sz="1800">
              <a:solidFill>
                <a:srgbClr val="2F2F2F"/>
              </a:solidFill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35"/>
              </a:buClr>
              <a:buSzPts val="1800"/>
              <a:buChar char="●"/>
            </a:pPr>
            <a:r>
              <a:rPr lang="en" sz="1800">
                <a:solidFill>
                  <a:srgbClr val="2F2F2F"/>
                </a:solidFill>
              </a:rPr>
              <a:t>“78% of AI users are bringing their own tools to work” (</a:t>
            </a:r>
            <a:r>
              <a:rPr lang="en" sz="1800" u="sng">
                <a:solidFill>
                  <a:schemeClr val="hlink"/>
                </a:solidFill>
                <a:hlinkClick r:id="rId4"/>
              </a:rPr>
              <a:t>Microsoft/LinkedIn Work Trend Index</a:t>
            </a:r>
            <a:r>
              <a:rPr lang="en" sz="1800">
                <a:solidFill>
                  <a:srgbClr val="2F2F2F"/>
                </a:solidFill>
              </a:rPr>
              <a:t>, 2024)</a:t>
            </a:r>
            <a:endParaRPr sz="1800">
              <a:solidFill>
                <a:srgbClr val="2F2F2F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150">
              <a:solidFill>
                <a:srgbClr val="2F2F2F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sz="1350">
              <a:solidFill>
                <a:srgbClr val="33333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"/>
              <a:t>REVIEW/PREVIEW</a:t>
            </a:r>
            <a:endParaRPr/>
          </a:p>
        </p:txBody>
      </p:sp>
      <p:sp>
        <p:nvSpPr>
          <p:cNvPr id="122" name="Google Shape;122;p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" sz="1800">
                <a:solidFill>
                  <a:schemeClr val="dk1"/>
                </a:solidFill>
              </a:rPr>
              <a:t>Morning Session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800">
                <a:solidFill>
                  <a:schemeClr val="dk1"/>
                </a:solidFill>
              </a:rPr>
              <a:t>Reflect on why we assess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800">
                <a:solidFill>
                  <a:schemeClr val="dk1"/>
                </a:solidFill>
              </a:rPr>
              <a:t>Identify how AI has disrupted assessment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800">
                <a:solidFill>
                  <a:schemeClr val="dk1"/>
                </a:solidFill>
              </a:rPr>
              <a:t>Locate the stakeholders in change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23" name="Google Shape;123;p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" sz="1800">
                <a:solidFill>
                  <a:schemeClr val="dk1"/>
                </a:solidFill>
              </a:rPr>
              <a:t>Afternoon Session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800">
                <a:solidFill>
                  <a:schemeClr val="dk1"/>
                </a:solidFill>
              </a:rPr>
              <a:t>You have a pause. Now what?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800">
                <a:solidFill>
                  <a:schemeClr val="dk1"/>
                </a:solidFill>
              </a:rPr>
              <a:t>Rethinking Student Learning Outcomes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1800">
                <a:solidFill>
                  <a:schemeClr val="dk1"/>
                </a:solidFill>
              </a:rPr>
              <a:t>The new/old players in assessment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1800">
                <a:solidFill>
                  <a:schemeClr val="dk1"/>
                </a:solidFill>
              </a:rPr>
              <a:t>Mapping a course forward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"/>
              <a:t>DURING THE PAUSE: TALK TO EMPLOYERS AND GRADS</a:t>
            </a:r>
            <a:endParaRPr/>
          </a:p>
        </p:txBody>
      </p:sp>
      <p:sp>
        <p:nvSpPr>
          <p:cNvPr id="129" name="Google Shape;129;p4"/>
          <p:cNvSpPr txBox="1"/>
          <p:nvPr>
            <p:ph idx="1" type="body"/>
          </p:nvPr>
        </p:nvSpPr>
        <p:spPr>
          <a:xfrm>
            <a:off x="311700" y="1152475"/>
            <a:ext cx="4555933" cy="38801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has AI changed what hiring managers are looking for?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has AI changed how new employees work?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are employers evaluating readiness?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retraining is necessary and is there a new role for your institution? 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b="1" lang="en"/>
              <a:t>You can also ask these questions of a LLM like </a:t>
            </a:r>
            <a:r>
              <a:rPr b="1" lang="en" u="sng">
                <a:solidFill>
                  <a:schemeClr val="hlink"/>
                </a:solidFill>
                <a:hlinkClick r:id="rId3"/>
              </a:rPr>
              <a:t>ChatGPT</a:t>
            </a:r>
            <a:endParaRPr b="1"/>
          </a:p>
        </p:txBody>
      </p:sp>
      <p:pic>
        <p:nvPicPr>
          <p:cNvPr descr="A group of professionals in a hybrid meeting with some of them online. Pixel art generated with ChatGPT." id="130" name="Google Shape;13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15951" y="1152475"/>
            <a:ext cx="3396151" cy="3396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"/>
              <a:t>DURING THE PAUSE: TALK TO OTHER STAKEHOLDERS</a:t>
            </a:r>
            <a:endParaRPr/>
          </a:p>
        </p:txBody>
      </p:sp>
      <p:sp>
        <p:nvSpPr>
          <p:cNvPr id="136" name="Google Shape;13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800">
                <a:solidFill>
                  <a:schemeClr val="dk1"/>
                </a:solidFill>
              </a:rPr>
              <a:t>Civic Organizations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○"/>
            </a:pPr>
            <a:r>
              <a:rPr lang="en" sz="1600">
                <a:solidFill>
                  <a:schemeClr val="dk1"/>
                </a:solidFill>
              </a:rPr>
              <a:t>How are they dealing with voter information?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○"/>
            </a:pPr>
            <a:r>
              <a:rPr lang="en" sz="1600">
                <a:solidFill>
                  <a:schemeClr val="dk1"/>
                </a:solidFill>
              </a:rPr>
              <a:t>How do they perceive AI literacy?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○"/>
            </a:pPr>
            <a:r>
              <a:rPr lang="en" sz="1600">
                <a:solidFill>
                  <a:schemeClr val="dk1"/>
                </a:solidFill>
              </a:rPr>
              <a:t>What do they think the next 18 months will look like?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800">
                <a:solidFill>
                  <a:schemeClr val="dk1"/>
                </a:solidFill>
              </a:rPr>
              <a:t>Share and Organize with Peers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○"/>
            </a:pPr>
            <a:r>
              <a:rPr lang="en" sz="1600">
                <a:solidFill>
                  <a:schemeClr val="dk1"/>
                </a:solidFill>
              </a:rPr>
              <a:t>What are the implications for your curriculum?</a:t>
            </a:r>
            <a:endParaRPr/>
          </a:p>
          <a:p>
            <a:pPr indent="-196850" lvl="0" marL="28575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209550" lvl="1" marL="74295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-196850" lvl="0" marL="28575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196850" lvl="0" marL="285750" rtl="0" algn="l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37" name="Google Shape;13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800">
                <a:solidFill>
                  <a:schemeClr val="dk1"/>
                </a:solidFill>
              </a:rPr>
              <a:t>Other Professors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○"/>
            </a:pPr>
            <a:r>
              <a:rPr lang="en" sz="1600">
                <a:solidFill>
                  <a:schemeClr val="dk1"/>
                </a:solidFill>
              </a:rPr>
              <a:t>The classes in sequence need to coordinate with each other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○"/>
            </a:pPr>
            <a:r>
              <a:rPr lang="en" sz="1600">
                <a:solidFill>
                  <a:schemeClr val="dk1"/>
                </a:solidFill>
              </a:rPr>
              <a:t>How can we align on guidelines rather than fight each other?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800">
                <a:solidFill>
                  <a:schemeClr val="dk1"/>
                </a:solidFill>
              </a:rPr>
              <a:t>Consider Accredidation Bodies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○"/>
            </a:pPr>
            <a:r>
              <a:rPr lang="en" sz="1600">
                <a:solidFill>
                  <a:schemeClr val="dk1"/>
                </a:solidFill>
              </a:rPr>
              <a:t>Are there guidelines for University or Program specific accredidation?</a:t>
            </a:r>
            <a:endParaRPr/>
          </a:p>
          <a:p>
            <a:pPr indent="-254000" lvl="0" marL="3429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/>
          </a:p>
          <a:p>
            <a:pPr indent="-254000" lvl="0" marL="3429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"/>
              <a:t>BUILDING SHARED FRAMEWORKS WITHIN PROGRAMS</a:t>
            </a:r>
            <a:endParaRPr/>
          </a:p>
        </p:txBody>
      </p:sp>
      <p:sp>
        <p:nvSpPr>
          <p:cNvPr id="143" name="Google Shape;143;p6"/>
          <p:cNvSpPr txBox="1"/>
          <p:nvPr>
            <p:ph idx="1" type="body"/>
          </p:nvPr>
        </p:nvSpPr>
        <p:spPr>
          <a:xfrm>
            <a:off x="311700" y="1152475"/>
            <a:ext cx="8520600" cy="315826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85750" lvl="0" marL="28575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Ideally this project is shared and the learning is pooled</a:t>
            </a:r>
            <a:endParaRPr/>
          </a:p>
          <a:p>
            <a:pPr indent="-285750" lvl="0" marL="28575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AI “policy” does not make sense </a:t>
            </a:r>
            <a:endParaRPr>
              <a:solidFill>
                <a:schemeClr val="dk1"/>
              </a:solidFill>
            </a:endParaRPr>
          </a:p>
          <a:p>
            <a:pPr indent="-285750" lvl="0" marL="28575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Frameworks for dialogue reflect a changing world</a:t>
            </a:r>
            <a:endParaRPr>
              <a:solidFill>
                <a:schemeClr val="dk1"/>
              </a:solidFill>
            </a:endParaRPr>
          </a:p>
          <a:p>
            <a:pPr indent="-285750" lvl="0" marL="28575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Programs of study should aspire to shared frameworks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b="1" lang="en" sz="2000">
                <a:solidFill>
                  <a:schemeClr val="dk1"/>
                </a:solidFill>
              </a:rPr>
              <a:t>This will allow comparison across courses—now we are ready to assess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"/>
              <a:t>APPLICATION TIME!</a:t>
            </a:r>
            <a:endParaRPr/>
          </a:p>
        </p:txBody>
      </p:sp>
      <p:sp>
        <p:nvSpPr>
          <p:cNvPr id="149" name="Google Shape;149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rgbClr val="C00000"/>
                </a:solidFill>
              </a:rPr>
              <a:t>Let’s assume a middle ground where your program (support or academic) creates a framework where students are using AI to help them complete tasks like writing and problem solving. We are pooling material from different sections to assess.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  <a:p>
            <a:pPr indent="-285750" lvl="0" marL="28575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C00000"/>
                </a:solidFill>
              </a:rPr>
              <a:t>Is what we are looking for different, perhaps better than it was before?</a:t>
            </a:r>
            <a:endParaRPr/>
          </a:p>
          <a:p>
            <a:pPr indent="-285750" lvl="0" marL="28575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C00000"/>
                </a:solidFill>
              </a:rPr>
              <a:t>Are we relying on the tests and standards from hiring managers (write copy, solve this problem, code this task, etc.)?</a:t>
            </a:r>
            <a:endParaRPr/>
          </a:p>
          <a:p>
            <a:pPr indent="-285750" lvl="0" marL="28575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C00000"/>
                </a:solidFill>
              </a:rPr>
              <a:t>What is absolutely out that we used to do?</a:t>
            </a:r>
            <a:endParaRPr/>
          </a:p>
          <a:p>
            <a:pPr indent="-285750" lvl="0" marL="28575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C00000"/>
                </a:solidFill>
              </a:rPr>
              <a:t>Imagine you need to explain this to an someone who works in accreditation, what do you say?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228600" lvl="0" marL="3429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2286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"/>
              <a:t>MOVING FORWARD</a:t>
            </a:r>
            <a:endParaRPr/>
          </a:p>
        </p:txBody>
      </p:sp>
      <p:sp>
        <p:nvSpPr>
          <p:cNvPr id="155" name="Google Shape;155;p8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600"/>
              <a:t>Degree programs and ongoing education—once in a generation opportunity for higher education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SzPts val="1800"/>
              <a:buNone/>
            </a:pPr>
            <a:r>
              <a:rPr lang="en" sz="1600"/>
              <a:t>This landscape will change again, this is not a one-off project so we need to build revision into our workflow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24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56" name="Google Shape;15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7351" y="1017725"/>
            <a:ext cx="3475374" cy="3475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"/>
          <p:cNvSpPr txBox="1"/>
          <p:nvPr>
            <p:ph type="title"/>
          </p:nvPr>
        </p:nvSpPr>
        <p:spPr>
          <a:xfrm>
            <a:off x="1088685" y="603390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"/>
              <a:t>QUESTIONS AND CLOSE</a:t>
            </a:r>
            <a:endParaRPr/>
          </a:p>
        </p:txBody>
      </p:sp>
      <p:pic>
        <p:nvPicPr>
          <p:cNvPr id="162" name="Google Shape;16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29161" y="1469970"/>
            <a:ext cx="5285677" cy="30203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allery">
  <a:themeElements>
    <a:clrScheme name="Gallery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