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Roboto"/>
      <p:regular r:id="rId18"/>
      <p:bold r:id="rId19"/>
      <p:italic r:id="rId20"/>
      <p:boldItalic r:id="rId21"/>
    </p:embeddedFont>
    <p:embeddedFont>
      <p:font typeface="Gill Sans"/>
      <p:regular r:id="rId22"/>
      <p:bold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24" roundtripDataSignature="AMtx7mheEGCCC7C/WaRUIVf2OTrxCQgf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italic.fntdata"/><Relationship Id="rId11" Type="http://schemas.openxmlformats.org/officeDocument/2006/relationships/slide" Target="slides/slide6.xml"/><Relationship Id="rId22" Type="http://schemas.openxmlformats.org/officeDocument/2006/relationships/font" Target="fonts/GillSans-regular.fntdata"/><Relationship Id="rId10" Type="http://schemas.openxmlformats.org/officeDocument/2006/relationships/slide" Target="slides/slide5.xml"/><Relationship Id="rId21" Type="http://schemas.openxmlformats.org/officeDocument/2006/relationships/font" Target="fonts/Roboto-boldItalic.fntdata"/><Relationship Id="rId13" Type="http://schemas.openxmlformats.org/officeDocument/2006/relationships/slide" Target="slides/slide8.xml"/><Relationship Id="rId24" Type="http://customschemas.google.com/relationships/presentationmetadata" Target="metadata"/><Relationship Id="rId12" Type="http://schemas.openxmlformats.org/officeDocument/2006/relationships/slide" Target="slides/slide7.xml"/><Relationship Id="rId23" Type="http://schemas.openxmlformats.org/officeDocument/2006/relationships/font" Target="fonts/GillSans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Roboto-bold.fntdata"/><Relationship Id="rId6" Type="http://schemas.openxmlformats.org/officeDocument/2006/relationships/slide" Target="slides/slide1.xml"/><Relationship Id="rId18" Type="http://schemas.openxmlformats.org/officeDocument/2006/relationships/font" Target="fonts/Robot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" name="Google Shape;18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" name="Google Shape;15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4"/>
          <p:cNvSpPr txBox="1"/>
          <p:nvPr>
            <p:ph type="ctrTitle"/>
          </p:nvPr>
        </p:nvSpPr>
        <p:spPr>
          <a:xfrm>
            <a:off x="1813335" y="601724"/>
            <a:ext cx="6477805" cy="190607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50"/>
              <a:buFont typeface="Gill Sans"/>
              <a:buNone/>
              <a:defRPr sz="49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4"/>
          <p:cNvSpPr txBox="1"/>
          <p:nvPr>
            <p:ph idx="1" type="subTitle"/>
          </p:nvPr>
        </p:nvSpPr>
        <p:spPr>
          <a:xfrm>
            <a:off x="1813335" y="2648403"/>
            <a:ext cx="6477804" cy="73321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b="0" sz="1350" cap="none">
                <a:solidFill>
                  <a:schemeClr val="dk1"/>
                </a:solidFill>
              </a:defRPr>
            </a:lvl1pPr>
            <a:lvl2pPr lvl="1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/>
            </a:lvl2pPr>
            <a:lvl3pPr lvl="2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17" name="Google Shape;17;p14"/>
          <p:cNvSpPr txBox="1"/>
          <p:nvPr>
            <p:ph idx="10" type="dt"/>
          </p:nvPr>
        </p:nvSpPr>
        <p:spPr>
          <a:xfrm>
            <a:off x="5665604" y="247778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4"/>
          <p:cNvSpPr txBox="1"/>
          <p:nvPr>
            <p:ph idx="11" type="ftr"/>
          </p:nvPr>
        </p:nvSpPr>
        <p:spPr>
          <a:xfrm>
            <a:off x="1812376" y="246981"/>
            <a:ext cx="37304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2" type="sldNum"/>
          </p:nvPr>
        </p:nvSpPr>
        <p:spPr>
          <a:xfrm>
            <a:off x="1078249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0" name="Google Shape;20;p14"/>
          <p:cNvCxnSpPr/>
          <p:nvPr/>
        </p:nvCxnSpPr>
        <p:spPr>
          <a:xfrm>
            <a:off x="1813335" y="2646407"/>
            <a:ext cx="6477804" cy="0"/>
          </a:xfrm>
          <a:prstGeom prst="straightConnector1">
            <a:avLst/>
          </a:prstGeom>
          <a:noFill/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3"/>
          <p:cNvSpPr txBox="1"/>
          <p:nvPr>
            <p:ph type="title"/>
          </p:nvPr>
        </p:nvSpPr>
        <p:spPr>
          <a:xfrm>
            <a:off x="1083504" y="599230"/>
            <a:ext cx="2454824" cy="16853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3"/>
          <p:cNvSpPr txBox="1"/>
          <p:nvPr>
            <p:ph idx="1" type="body"/>
          </p:nvPr>
        </p:nvSpPr>
        <p:spPr>
          <a:xfrm>
            <a:off x="3782785" y="599230"/>
            <a:ext cx="4509353" cy="3494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3"/>
          <p:cNvSpPr txBox="1"/>
          <p:nvPr>
            <p:ph idx="2" type="body"/>
          </p:nvPr>
        </p:nvSpPr>
        <p:spPr>
          <a:xfrm>
            <a:off x="1083504" y="2404119"/>
            <a:ext cx="2456260" cy="16861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76" name="Google Shape;76;p23"/>
          <p:cNvSpPr txBox="1"/>
          <p:nvPr>
            <p:ph idx="10" type="dt"/>
          </p:nvPr>
        </p:nvSpPr>
        <p:spPr>
          <a:xfrm>
            <a:off x="5665604" y="247778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1" type="ftr"/>
          </p:nvPr>
        </p:nvSpPr>
        <p:spPr>
          <a:xfrm>
            <a:off x="1088684" y="24698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2" type="sldNum"/>
          </p:nvPr>
        </p:nvSpPr>
        <p:spPr>
          <a:xfrm>
            <a:off x="360046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9" name="Google Shape;79;p23"/>
          <p:cNvCxnSpPr/>
          <p:nvPr/>
        </p:nvCxnSpPr>
        <p:spPr>
          <a:xfrm>
            <a:off x="1086210" y="2404118"/>
            <a:ext cx="2452118" cy="0"/>
          </a:xfrm>
          <a:prstGeom prst="straightConnector1">
            <a:avLst/>
          </a:prstGeom>
          <a:noFill/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81;p24"/>
          <p:cNvGrpSpPr/>
          <p:nvPr/>
        </p:nvGrpSpPr>
        <p:grpSpPr>
          <a:xfrm>
            <a:off x="5608041" y="361628"/>
            <a:ext cx="3055900" cy="3861826"/>
            <a:chOff x="7477387" y="482170"/>
            <a:chExt cx="4074533" cy="5149101"/>
          </a:xfrm>
        </p:grpSpPr>
        <p:sp>
          <p:nvSpPr>
            <p:cNvPr id="82" name="Google Shape;82;p24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  <a:lin ang="5400000" scaled="0"/>
            </a:gradFill>
            <a:ln>
              <a:noFill/>
            </a:ln>
            <a:effectLst>
              <a:outerShdw blurRad="127000" sx="98000" rotWithShape="0" algn="tl" dir="4740000" dist="228600" sy="98000">
                <a:srgbClr val="000000">
                  <a:alpha val="33725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24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cap="flat" cmpd="sng" w="50800">
              <a:solidFill>
                <a:srgbClr val="19191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24"/>
          <p:cNvSpPr txBox="1"/>
          <p:nvPr>
            <p:ph type="title"/>
          </p:nvPr>
        </p:nvSpPr>
        <p:spPr>
          <a:xfrm>
            <a:off x="1088405" y="847135"/>
            <a:ext cx="4149246" cy="13729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4"/>
          <p:cNvSpPr/>
          <p:nvPr>
            <p:ph idx="2" type="pic"/>
          </p:nvPr>
        </p:nvSpPr>
        <p:spPr>
          <a:xfrm>
            <a:off x="6093292" y="841907"/>
            <a:ext cx="2093378" cy="2899745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86" name="Google Shape;86;p24"/>
          <p:cNvSpPr txBox="1"/>
          <p:nvPr>
            <p:ph idx="1" type="body"/>
          </p:nvPr>
        </p:nvSpPr>
        <p:spPr>
          <a:xfrm>
            <a:off x="1087747" y="2359494"/>
            <a:ext cx="4143303" cy="15028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87" name="Google Shape;87;p24"/>
          <p:cNvSpPr txBox="1"/>
          <p:nvPr>
            <p:ph idx="10" type="dt"/>
          </p:nvPr>
        </p:nvSpPr>
        <p:spPr>
          <a:xfrm>
            <a:off x="1085537" y="4102393"/>
            <a:ext cx="4145513" cy="2400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4"/>
          <p:cNvSpPr txBox="1"/>
          <p:nvPr>
            <p:ph idx="11" type="ftr"/>
          </p:nvPr>
        </p:nvSpPr>
        <p:spPr>
          <a:xfrm>
            <a:off x="1085537" y="238981"/>
            <a:ext cx="4155753" cy="2406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4"/>
          <p:cNvSpPr txBox="1"/>
          <p:nvPr>
            <p:ph idx="12" type="sldNum"/>
          </p:nvPr>
        </p:nvSpPr>
        <p:spPr>
          <a:xfrm>
            <a:off x="360046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90" name="Google Shape;90;p24"/>
          <p:cNvCxnSpPr/>
          <p:nvPr/>
        </p:nvCxnSpPr>
        <p:spPr>
          <a:xfrm>
            <a:off x="1085537" y="2357704"/>
            <a:ext cx="4145513" cy="0"/>
          </a:xfrm>
          <a:prstGeom prst="straightConnector1">
            <a:avLst/>
          </a:prstGeom>
          <a:noFill/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5"/>
          <p:cNvSpPr txBox="1"/>
          <p:nvPr>
            <p:ph type="title"/>
          </p:nvPr>
        </p:nvSpPr>
        <p:spPr>
          <a:xfrm>
            <a:off x="1088685" y="603390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5"/>
          <p:cNvSpPr txBox="1"/>
          <p:nvPr>
            <p:ph idx="1" type="body"/>
          </p:nvPr>
        </p:nvSpPr>
        <p:spPr>
          <a:xfrm rot="5400000">
            <a:off x="3395933" y="-795449"/>
            <a:ext cx="2587960" cy="72024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25"/>
          <p:cNvSpPr txBox="1"/>
          <p:nvPr>
            <p:ph idx="10" type="dt"/>
          </p:nvPr>
        </p:nvSpPr>
        <p:spPr>
          <a:xfrm>
            <a:off x="5665604" y="247778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25"/>
          <p:cNvSpPr txBox="1"/>
          <p:nvPr>
            <p:ph idx="11" type="ftr"/>
          </p:nvPr>
        </p:nvSpPr>
        <p:spPr>
          <a:xfrm>
            <a:off x="1088684" y="24698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5"/>
          <p:cNvSpPr txBox="1"/>
          <p:nvPr>
            <p:ph idx="12" type="sldNum"/>
          </p:nvPr>
        </p:nvSpPr>
        <p:spPr>
          <a:xfrm>
            <a:off x="360046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97" name="Google Shape;97;p25"/>
          <p:cNvCxnSpPr/>
          <p:nvPr/>
        </p:nvCxnSpPr>
        <p:spPr>
          <a:xfrm>
            <a:off x="1090422" y="1385316"/>
            <a:ext cx="7205642" cy="0"/>
          </a:xfrm>
          <a:prstGeom prst="straightConnector1">
            <a:avLst/>
          </a:prstGeom>
          <a:noFill/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6"/>
          <p:cNvSpPr txBox="1"/>
          <p:nvPr>
            <p:ph type="title"/>
          </p:nvPr>
        </p:nvSpPr>
        <p:spPr>
          <a:xfrm rot="5400000">
            <a:off x="5937778" y="1740785"/>
            <a:ext cx="3494917" cy="12118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6"/>
          <p:cNvSpPr txBox="1"/>
          <p:nvPr>
            <p:ph idx="1" type="body"/>
          </p:nvPr>
        </p:nvSpPr>
        <p:spPr>
          <a:xfrm rot="5400000">
            <a:off x="2271857" y="-589123"/>
            <a:ext cx="3494917" cy="58716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01" name="Google Shape;101;p26"/>
          <p:cNvSpPr txBox="1"/>
          <p:nvPr>
            <p:ph idx="10" type="dt"/>
          </p:nvPr>
        </p:nvSpPr>
        <p:spPr>
          <a:xfrm>
            <a:off x="5665604" y="247778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6"/>
          <p:cNvSpPr txBox="1"/>
          <p:nvPr>
            <p:ph idx="11" type="ftr"/>
          </p:nvPr>
        </p:nvSpPr>
        <p:spPr>
          <a:xfrm>
            <a:off x="1088684" y="24698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6"/>
          <p:cNvSpPr txBox="1"/>
          <p:nvPr>
            <p:ph idx="12" type="sldNum"/>
          </p:nvPr>
        </p:nvSpPr>
        <p:spPr>
          <a:xfrm>
            <a:off x="360046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04" name="Google Shape;104;p26"/>
          <p:cNvCxnSpPr/>
          <p:nvPr/>
        </p:nvCxnSpPr>
        <p:spPr>
          <a:xfrm>
            <a:off x="7079333" y="599230"/>
            <a:ext cx="0" cy="3494917"/>
          </a:xfrm>
          <a:prstGeom prst="straightConnector1">
            <a:avLst/>
          </a:prstGeom>
          <a:noFill/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1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7"/>
          <p:cNvSpPr txBox="1"/>
          <p:nvPr>
            <p:ph type="title"/>
          </p:nvPr>
        </p:nvSpPr>
        <p:spPr>
          <a:xfrm>
            <a:off x="1088685" y="603390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7"/>
          <p:cNvSpPr txBox="1"/>
          <p:nvPr>
            <p:ph idx="10" type="dt"/>
          </p:nvPr>
        </p:nvSpPr>
        <p:spPr>
          <a:xfrm>
            <a:off x="5665604" y="247778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7"/>
          <p:cNvSpPr txBox="1"/>
          <p:nvPr>
            <p:ph idx="11" type="ftr"/>
          </p:nvPr>
        </p:nvSpPr>
        <p:spPr>
          <a:xfrm>
            <a:off x="1088684" y="24698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7"/>
          <p:cNvSpPr txBox="1"/>
          <p:nvPr>
            <p:ph idx="12" type="sldNum"/>
          </p:nvPr>
        </p:nvSpPr>
        <p:spPr>
          <a:xfrm>
            <a:off x="360046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5" name="Google Shape;35;p17"/>
          <p:cNvCxnSpPr/>
          <p:nvPr/>
        </p:nvCxnSpPr>
        <p:spPr>
          <a:xfrm>
            <a:off x="1090422" y="1385316"/>
            <a:ext cx="7205642" cy="0"/>
          </a:xfrm>
          <a:prstGeom prst="straightConnector1">
            <a:avLst/>
          </a:prstGeom>
          <a:noFill/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8"/>
          <p:cNvSpPr txBox="1"/>
          <p:nvPr>
            <p:ph type="title"/>
          </p:nvPr>
        </p:nvSpPr>
        <p:spPr>
          <a:xfrm>
            <a:off x="1088685" y="603390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8"/>
          <p:cNvSpPr txBox="1"/>
          <p:nvPr>
            <p:ph idx="1" type="body"/>
          </p:nvPr>
        </p:nvSpPr>
        <p:spPr>
          <a:xfrm>
            <a:off x="1088685" y="1511799"/>
            <a:ext cx="7202456" cy="2587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18"/>
          <p:cNvSpPr txBox="1"/>
          <p:nvPr>
            <p:ph idx="10" type="dt"/>
          </p:nvPr>
        </p:nvSpPr>
        <p:spPr>
          <a:xfrm>
            <a:off x="5665604" y="247778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8"/>
          <p:cNvSpPr txBox="1"/>
          <p:nvPr>
            <p:ph idx="11" type="ftr"/>
          </p:nvPr>
        </p:nvSpPr>
        <p:spPr>
          <a:xfrm>
            <a:off x="1088684" y="24698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8"/>
          <p:cNvSpPr txBox="1"/>
          <p:nvPr>
            <p:ph idx="12" type="sldNum"/>
          </p:nvPr>
        </p:nvSpPr>
        <p:spPr>
          <a:xfrm>
            <a:off x="360046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2" name="Google Shape;42;p18"/>
          <p:cNvCxnSpPr/>
          <p:nvPr/>
        </p:nvCxnSpPr>
        <p:spPr>
          <a:xfrm>
            <a:off x="1090422" y="1385316"/>
            <a:ext cx="7205642" cy="0"/>
          </a:xfrm>
          <a:prstGeom prst="straightConnector1">
            <a:avLst/>
          </a:prstGeom>
          <a:noFill/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9"/>
          <p:cNvSpPr txBox="1"/>
          <p:nvPr>
            <p:ph type="title"/>
          </p:nvPr>
        </p:nvSpPr>
        <p:spPr>
          <a:xfrm>
            <a:off x="1090679" y="1317097"/>
            <a:ext cx="6482366" cy="14159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Gill Sans"/>
              <a:buNone/>
              <a:defRPr sz="27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9"/>
          <p:cNvSpPr txBox="1"/>
          <p:nvPr>
            <p:ph idx="1" type="body"/>
          </p:nvPr>
        </p:nvSpPr>
        <p:spPr>
          <a:xfrm>
            <a:off x="1090679" y="2854647"/>
            <a:ext cx="6472835" cy="7596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914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350"/>
              <a:buNone/>
              <a:defRPr sz="135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6" name="Google Shape;46;p19"/>
          <p:cNvSpPr txBox="1"/>
          <p:nvPr>
            <p:ph idx="10" type="dt"/>
          </p:nvPr>
        </p:nvSpPr>
        <p:spPr>
          <a:xfrm>
            <a:off x="5665604" y="247778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1" type="ftr"/>
          </p:nvPr>
        </p:nvSpPr>
        <p:spPr>
          <a:xfrm>
            <a:off x="1088684" y="24698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2" type="sldNum"/>
          </p:nvPr>
        </p:nvSpPr>
        <p:spPr>
          <a:xfrm>
            <a:off x="360046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9" name="Google Shape;49;p19"/>
          <p:cNvCxnSpPr/>
          <p:nvPr/>
        </p:nvCxnSpPr>
        <p:spPr>
          <a:xfrm>
            <a:off x="1090679" y="2853739"/>
            <a:ext cx="6472835" cy="0"/>
          </a:xfrm>
          <a:prstGeom prst="straightConnector1">
            <a:avLst/>
          </a:prstGeom>
          <a:noFill/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0"/>
          <p:cNvSpPr txBox="1"/>
          <p:nvPr>
            <p:ph type="title"/>
          </p:nvPr>
        </p:nvSpPr>
        <p:spPr>
          <a:xfrm>
            <a:off x="1086913" y="603667"/>
            <a:ext cx="7204226" cy="7944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" type="body"/>
          </p:nvPr>
        </p:nvSpPr>
        <p:spPr>
          <a:xfrm>
            <a:off x="1085498" y="1508159"/>
            <a:ext cx="3483864" cy="25864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2" type="body"/>
          </p:nvPr>
        </p:nvSpPr>
        <p:spPr>
          <a:xfrm>
            <a:off x="4810328" y="1513007"/>
            <a:ext cx="3483864" cy="2581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20"/>
          <p:cNvSpPr txBox="1"/>
          <p:nvPr>
            <p:ph idx="10" type="dt"/>
          </p:nvPr>
        </p:nvSpPr>
        <p:spPr>
          <a:xfrm>
            <a:off x="5665604" y="247778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0"/>
          <p:cNvSpPr txBox="1"/>
          <p:nvPr>
            <p:ph idx="11" type="ftr"/>
          </p:nvPr>
        </p:nvSpPr>
        <p:spPr>
          <a:xfrm>
            <a:off x="1088684" y="24698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2" type="sldNum"/>
          </p:nvPr>
        </p:nvSpPr>
        <p:spPr>
          <a:xfrm>
            <a:off x="360046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57" name="Google Shape;57;p20"/>
          <p:cNvCxnSpPr/>
          <p:nvPr/>
        </p:nvCxnSpPr>
        <p:spPr>
          <a:xfrm>
            <a:off x="1090422" y="1385316"/>
            <a:ext cx="7205642" cy="0"/>
          </a:xfrm>
          <a:prstGeom prst="straightConnector1">
            <a:avLst/>
          </a:prstGeom>
          <a:noFill/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1"/>
          <p:cNvSpPr txBox="1"/>
          <p:nvPr>
            <p:ph type="title"/>
          </p:nvPr>
        </p:nvSpPr>
        <p:spPr>
          <a:xfrm>
            <a:off x="1085394" y="603123"/>
            <a:ext cx="7205746" cy="792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" type="body"/>
          </p:nvPr>
        </p:nvSpPr>
        <p:spPr>
          <a:xfrm>
            <a:off x="1085393" y="1514662"/>
            <a:ext cx="3483864" cy="6014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650"/>
              <a:buNone/>
              <a:defRPr b="0" sz="1650" cap="none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61" name="Google Shape;61;p21"/>
          <p:cNvSpPr txBox="1"/>
          <p:nvPr>
            <p:ph idx="2" type="body"/>
          </p:nvPr>
        </p:nvSpPr>
        <p:spPr>
          <a:xfrm>
            <a:off x="1085393" y="2118202"/>
            <a:ext cx="3483864" cy="19833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21"/>
          <p:cNvSpPr txBox="1"/>
          <p:nvPr>
            <p:ph idx="3" type="body"/>
          </p:nvPr>
        </p:nvSpPr>
        <p:spPr>
          <a:xfrm>
            <a:off x="4809272" y="1517253"/>
            <a:ext cx="3483864" cy="60167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650"/>
              <a:buNone/>
              <a:defRPr b="0" sz="1650" cap="none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63" name="Google Shape;63;p21"/>
          <p:cNvSpPr txBox="1"/>
          <p:nvPr>
            <p:ph idx="4" type="body"/>
          </p:nvPr>
        </p:nvSpPr>
        <p:spPr>
          <a:xfrm>
            <a:off x="4809272" y="2116119"/>
            <a:ext cx="3483864" cy="19780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21"/>
          <p:cNvSpPr txBox="1"/>
          <p:nvPr>
            <p:ph idx="10" type="dt"/>
          </p:nvPr>
        </p:nvSpPr>
        <p:spPr>
          <a:xfrm>
            <a:off x="5665604" y="247778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1"/>
          <p:cNvSpPr txBox="1"/>
          <p:nvPr>
            <p:ph idx="11" type="ftr"/>
          </p:nvPr>
        </p:nvSpPr>
        <p:spPr>
          <a:xfrm>
            <a:off x="1088684" y="24698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2" type="sldNum"/>
          </p:nvPr>
        </p:nvSpPr>
        <p:spPr>
          <a:xfrm>
            <a:off x="360046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67" name="Google Shape;67;p21"/>
          <p:cNvCxnSpPr/>
          <p:nvPr/>
        </p:nvCxnSpPr>
        <p:spPr>
          <a:xfrm>
            <a:off x="1090422" y="1385316"/>
            <a:ext cx="7205642" cy="0"/>
          </a:xfrm>
          <a:prstGeom prst="straightConnector1">
            <a:avLst/>
          </a:prstGeom>
          <a:noFill/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idx="10" type="dt"/>
          </p:nvPr>
        </p:nvSpPr>
        <p:spPr>
          <a:xfrm>
            <a:off x="5665604" y="247778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1" type="ftr"/>
          </p:nvPr>
        </p:nvSpPr>
        <p:spPr>
          <a:xfrm>
            <a:off x="1088684" y="24698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2" type="sldNum"/>
          </p:nvPr>
        </p:nvSpPr>
        <p:spPr>
          <a:xfrm>
            <a:off x="360046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EBE9E6"/>
            </a:gs>
            <a:gs pos="100000">
              <a:srgbClr val="C9C5C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/>
          <p:nvPr/>
        </p:nvSpPr>
        <p:spPr>
          <a:xfrm>
            <a:off x="0" y="1514607"/>
            <a:ext cx="9144000" cy="3079456"/>
          </a:xfrm>
          <a:prstGeom prst="rect">
            <a:avLst/>
          </a:prstGeom>
          <a:gradFill>
            <a:gsLst>
              <a:gs pos="0">
                <a:srgbClr val="DFDBD5">
                  <a:alpha val="0"/>
                </a:srgbClr>
              </a:gs>
              <a:gs pos="100000">
                <a:schemeClr val="lt2"/>
              </a:gs>
            </a:gsLst>
            <a:lin ang="54000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" name="Google Shape;7;p13"/>
          <p:cNvPicPr preferRelativeResize="0"/>
          <p:nvPr/>
        </p:nvPicPr>
        <p:blipFill rotWithShape="1">
          <a:blip r:embed="rId1">
            <a:alphaModFix/>
          </a:blip>
          <a:srcRect b="-1538" l="0" r="0" t="1538"/>
          <a:stretch/>
        </p:blipFill>
        <p:spPr>
          <a:xfrm>
            <a:off x="0" y="4594860"/>
            <a:ext cx="9144000" cy="55721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3"/>
          <p:cNvSpPr txBox="1"/>
          <p:nvPr>
            <p:ph type="title"/>
          </p:nvPr>
        </p:nvSpPr>
        <p:spPr>
          <a:xfrm>
            <a:off x="1088685" y="603390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  <a:defRPr b="0" i="0" sz="24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" name="Google Shape;9;p13"/>
          <p:cNvSpPr txBox="1"/>
          <p:nvPr>
            <p:ph idx="1" type="body"/>
          </p:nvPr>
        </p:nvSpPr>
        <p:spPr>
          <a:xfrm>
            <a:off x="1088685" y="1511799"/>
            <a:ext cx="7202456" cy="2587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marR="0" rtl="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14325" lvl="1" marL="9144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04800" lvl="2" marL="13716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295275" lvl="3" marL="18288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285750" lvl="4" marL="22860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285750" lvl="5" marL="27432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285750" lvl="6" marL="32004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285750" lvl="7" marL="36576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285750" lvl="8" marL="41148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0" name="Google Shape;10;p13"/>
          <p:cNvSpPr txBox="1"/>
          <p:nvPr>
            <p:ph idx="10" type="dt"/>
          </p:nvPr>
        </p:nvSpPr>
        <p:spPr>
          <a:xfrm>
            <a:off x="5665604" y="247778"/>
            <a:ext cx="2625536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5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1" name="Google Shape;11;p13"/>
          <p:cNvSpPr txBox="1"/>
          <p:nvPr>
            <p:ph idx="11" type="ftr"/>
          </p:nvPr>
        </p:nvSpPr>
        <p:spPr>
          <a:xfrm>
            <a:off x="1088684" y="246981"/>
            <a:ext cx="4454127" cy="231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5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2" name="Google Shape;12;p13"/>
          <p:cNvSpPr txBox="1"/>
          <p:nvPr>
            <p:ph idx="12" type="sldNum"/>
          </p:nvPr>
        </p:nvSpPr>
        <p:spPr>
          <a:xfrm>
            <a:off x="360046" y="599230"/>
            <a:ext cx="608264" cy="3776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Gill Sans"/>
              <a:buNone/>
              <a:defRPr b="0" i="0" sz="2100" u="none" cap="none" strike="noStrik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3" name="Google Shape;13;p13"/>
          <p:cNvCxnSpPr/>
          <p:nvPr/>
        </p:nvCxnSpPr>
        <p:spPr>
          <a:xfrm>
            <a:off x="0" y="4596310"/>
            <a:ext cx="9144000" cy="0"/>
          </a:xfrm>
          <a:prstGeom prst="straightConnector1">
            <a:avLst/>
          </a:prstGeom>
          <a:noFill/>
          <a:ln cap="flat" cmpd="sng" w="12700">
            <a:solidFill>
              <a:srgbClr val="000001">
                <a:alpha val="2000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axios.com/2023/10/05/linkedin-ai-college-degree" TargetMode="External"/><Relationship Id="rId4" Type="http://schemas.openxmlformats.org/officeDocument/2006/relationships/hyperlink" Target="https://www.linkedin.com/news/story/workers-take-their-ai-to-the-office-6732626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"/>
          <p:cNvSpPr txBox="1"/>
          <p:nvPr>
            <p:ph type="ctrTitle"/>
          </p:nvPr>
        </p:nvSpPr>
        <p:spPr>
          <a:xfrm>
            <a:off x="1813335" y="601724"/>
            <a:ext cx="6477805" cy="1906073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8989"/>
              <a:buFont typeface="Gill Sans"/>
              <a:buNone/>
            </a:pPr>
            <a:r>
              <a:rPr lang="en"/>
              <a:t>ASSESSMENT AND ARTIFICIAL INTELLIGENCE: PART 1</a:t>
            </a:r>
            <a:endParaRPr/>
          </a:p>
        </p:txBody>
      </p:sp>
      <p:sp>
        <p:nvSpPr>
          <p:cNvPr id="110" name="Google Shape;110;p1"/>
          <p:cNvSpPr txBox="1"/>
          <p:nvPr>
            <p:ph idx="1" type="subTitle"/>
          </p:nvPr>
        </p:nvSpPr>
        <p:spPr>
          <a:xfrm>
            <a:off x="1813335" y="2648403"/>
            <a:ext cx="6477804" cy="73321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/>
              <a:t>ZACH JUSTUS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"/>
              <a:t>IMPLICATIONS</a:t>
            </a:r>
            <a:endParaRPr/>
          </a:p>
        </p:txBody>
      </p:sp>
      <p:sp>
        <p:nvSpPr>
          <p:cNvPr id="177" name="Google Shape;177;p1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746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Char char="●"/>
            </a:pPr>
            <a:r>
              <a:rPr lang="en" sz="2300">
                <a:solidFill>
                  <a:schemeClr val="dk1"/>
                </a:solidFill>
              </a:rPr>
              <a:t>Instructors: re-evaluate or re-write student learning outcomes (SLOs)</a:t>
            </a:r>
            <a:endParaRPr sz="2300">
              <a:solidFill>
                <a:schemeClr val="dk1"/>
              </a:solidFill>
            </a:endParaRPr>
          </a:p>
          <a:p>
            <a:pPr indent="-3746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Char char="●"/>
            </a:pPr>
            <a:r>
              <a:rPr lang="en" sz="2300">
                <a:solidFill>
                  <a:schemeClr val="dk1"/>
                </a:solidFill>
              </a:rPr>
              <a:t>University curriculum boards &amp; committees and Dean’s offices: re-write writing proficiency guidelines and SLOs</a:t>
            </a:r>
            <a:endParaRPr sz="2300">
              <a:solidFill>
                <a:schemeClr val="dk1"/>
              </a:solidFill>
            </a:endParaRPr>
          </a:p>
          <a:p>
            <a:pPr indent="-3746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Char char="●"/>
            </a:pPr>
            <a:r>
              <a:rPr lang="en" sz="2300">
                <a:solidFill>
                  <a:schemeClr val="dk1"/>
                </a:solidFill>
              </a:rPr>
              <a:t>Assessment reports: rethink trends in student assessment from pre fall 2022 and after</a:t>
            </a:r>
            <a:endParaRPr sz="2300">
              <a:solidFill>
                <a:schemeClr val="dk1"/>
              </a:solidFill>
            </a:endParaRPr>
          </a:p>
          <a:p>
            <a:pPr indent="-3746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Char char="●"/>
            </a:pPr>
            <a:r>
              <a:rPr lang="en" sz="2300">
                <a:solidFill>
                  <a:schemeClr val="dk1"/>
                </a:solidFill>
              </a:rPr>
              <a:t>Accrediting body: now is the time to show leadership and bridge the gap between education and stakeholders </a:t>
            </a:r>
            <a:endParaRPr sz="23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48888"/>
              <a:buFont typeface="Arial"/>
              <a:buNone/>
            </a:pPr>
            <a:r>
              <a:rPr lang="en" sz="2500">
                <a:solidFill>
                  <a:srgbClr val="D83729"/>
                </a:solidFill>
              </a:rPr>
              <a:t>REFLECTION ACTIVITY: TURN TO YOUR PEERS</a:t>
            </a:r>
            <a:endParaRPr sz="2500"/>
          </a:p>
        </p:txBody>
      </p:sp>
      <p:sp>
        <p:nvSpPr>
          <p:cNvPr id="183" name="Google Shape;183;p11"/>
          <p:cNvSpPr txBox="1"/>
          <p:nvPr>
            <p:ph idx="1" type="body"/>
          </p:nvPr>
        </p:nvSpPr>
        <p:spPr>
          <a:xfrm>
            <a:off x="311700" y="1152475"/>
            <a:ext cx="45588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83729"/>
              </a:buClr>
              <a:buSzPts val="1800"/>
              <a:buAutoNum type="arabicPeriod"/>
            </a:pPr>
            <a:r>
              <a:rPr lang="en">
                <a:solidFill>
                  <a:srgbClr val="D83729"/>
                </a:solidFill>
              </a:rPr>
              <a:t>Explain your current role in the assessment of student learning</a:t>
            </a:r>
            <a:endParaRPr>
              <a:solidFill>
                <a:srgbClr val="D83729"/>
              </a:solidFill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83729"/>
              </a:buClr>
              <a:buSzPts val="1800"/>
              <a:buAutoNum type="arabicPeriod"/>
            </a:pPr>
            <a:r>
              <a:rPr lang="en">
                <a:solidFill>
                  <a:srgbClr val="D83729"/>
                </a:solidFill>
              </a:rPr>
              <a:t>What are the challenges of creating common AI guidelines?</a:t>
            </a:r>
            <a:endParaRPr>
              <a:solidFill>
                <a:srgbClr val="D83729"/>
              </a:solidFill>
            </a:endParaRPr>
          </a:p>
          <a:p>
            <a:pPr indent="-317500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83729"/>
              </a:buClr>
              <a:buSzPts val="1400"/>
              <a:buAutoNum type="alphaLcPeriod"/>
            </a:pPr>
            <a:r>
              <a:rPr lang="en">
                <a:solidFill>
                  <a:srgbClr val="D83729"/>
                </a:solidFill>
              </a:rPr>
              <a:t>Stakeholder Priorities</a:t>
            </a:r>
            <a:endParaRPr>
              <a:solidFill>
                <a:srgbClr val="D83729"/>
              </a:solidFill>
            </a:endParaRPr>
          </a:p>
          <a:p>
            <a:pPr indent="-317500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83729"/>
              </a:buClr>
              <a:buSzPts val="1400"/>
              <a:buAutoNum type="alphaLcPeriod"/>
            </a:pPr>
            <a:r>
              <a:rPr lang="en">
                <a:solidFill>
                  <a:srgbClr val="D83729"/>
                </a:solidFill>
              </a:rPr>
              <a:t>Bureaucracy</a:t>
            </a:r>
            <a:endParaRPr>
              <a:solidFill>
                <a:srgbClr val="D83729"/>
              </a:solidFill>
            </a:endParaRPr>
          </a:p>
          <a:p>
            <a:pPr indent="-317500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83729"/>
              </a:buClr>
              <a:buSzPts val="1400"/>
              <a:buAutoNum type="alphaLcPeriod"/>
            </a:pPr>
            <a:r>
              <a:rPr lang="en">
                <a:solidFill>
                  <a:srgbClr val="D83729"/>
                </a:solidFill>
              </a:rPr>
              <a:t>Academic Freedom</a:t>
            </a:r>
            <a:endParaRPr>
              <a:solidFill>
                <a:srgbClr val="D83729"/>
              </a:solidFill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83729"/>
              </a:buClr>
              <a:buSzPts val="1800"/>
              <a:buAutoNum type="arabicPeriod"/>
            </a:pPr>
            <a:r>
              <a:rPr lang="en">
                <a:solidFill>
                  <a:srgbClr val="D83729"/>
                </a:solidFill>
              </a:rPr>
              <a:t>Was assessment working well before this all started?</a:t>
            </a:r>
            <a:endParaRPr>
              <a:solidFill>
                <a:srgbClr val="D83729"/>
              </a:solidFill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83729"/>
              </a:buClr>
              <a:buSzPts val="1800"/>
              <a:buAutoNum type="arabicPeriod"/>
            </a:pPr>
            <a:r>
              <a:rPr lang="en">
                <a:solidFill>
                  <a:srgbClr val="D83729"/>
                </a:solidFill>
              </a:rPr>
              <a:t>You have a magic wand for assessment, what do you do with it? </a:t>
            </a:r>
            <a:endParaRPr>
              <a:solidFill>
                <a:srgbClr val="D83729"/>
              </a:solidFill>
            </a:endParaRPr>
          </a:p>
        </p:txBody>
      </p:sp>
      <p:pic>
        <p:nvPicPr>
          <p:cNvPr id="184" name="Google Shape;18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7350" y="1296350"/>
            <a:ext cx="3272525" cy="327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"/>
              <a:t>PLAN FOR AFTER LUNCH</a:t>
            </a:r>
            <a:endParaRPr/>
          </a:p>
        </p:txBody>
      </p:sp>
      <p:sp>
        <p:nvSpPr>
          <p:cNvPr id="190" name="Google Shape;190;p12"/>
          <p:cNvSpPr txBox="1"/>
          <p:nvPr>
            <p:ph idx="1" type="body"/>
          </p:nvPr>
        </p:nvSpPr>
        <p:spPr>
          <a:xfrm>
            <a:off x="4832400" y="1152475"/>
            <a:ext cx="3932400" cy="37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83729"/>
              </a:buClr>
              <a:buSzPts val="1400"/>
              <a:buAutoNum type="arabicPeriod"/>
            </a:pPr>
            <a:r>
              <a:rPr lang="en" sz="2000">
                <a:solidFill>
                  <a:srgbClr val="D83729"/>
                </a:solidFill>
              </a:rPr>
              <a:t>You have a pause. Now what?</a:t>
            </a:r>
            <a:endParaRPr sz="2000">
              <a:solidFill>
                <a:srgbClr val="D83729"/>
              </a:solidFill>
            </a:endParaRPr>
          </a:p>
          <a:p>
            <a:pPr indent="-3175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83729"/>
              </a:buClr>
              <a:buSzPts val="1400"/>
              <a:buAutoNum type="arabicPeriod"/>
            </a:pPr>
            <a:r>
              <a:rPr lang="en" sz="2000">
                <a:solidFill>
                  <a:srgbClr val="D83729"/>
                </a:solidFill>
              </a:rPr>
              <a:t>Rethinking Student Learning Outcomes</a:t>
            </a:r>
            <a:endParaRPr sz="2000">
              <a:solidFill>
                <a:srgbClr val="D83729"/>
              </a:solidFill>
            </a:endParaRPr>
          </a:p>
          <a:p>
            <a:pPr indent="-3175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83729"/>
              </a:buClr>
              <a:buSzPts val="1400"/>
              <a:buAutoNum type="arabicPeriod"/>
            </a:pPr>
            <a:r>
              <a:rPr lang="en" sz="2000">
                <a:solidFill>
                  <a:srgbClr val="D83729"/>
                </a:solidFill>
              </a:rPr>
              <a:t>The new/old players in assessment</a:t>
            </a:r>
            <a:endParaRPr sz="2000">
              <a:solidFill>
                <a:srgbClr val="D83729"/>
              </a:solidFill>
            </a:endParaRPr>
          </a:p>
          <a:p>
            <a:pPr indent="-3175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83729"/>
              </a:buClr>
              <a:buSzPts val="1400"/>
              <a:buAutoNum type="arabicPeriod"/>
            </a:pPr>
            <a:r>
              <a:rPr lang="en" sz="2000">
                <a:solidFill>
                  <a:srgbClr val="D83729"/>
                </a:solidFill>
              </a:rPr>
              <a:t>Mapping a course forward</a:t>
            </a:r>
            <a:endParaRPr sz="2000">
              <a:solidFill>
                <a:srgbClr val="D83729"/>
              </a:solidFill>
            </a:endParaRPr>
          </a:p>
        </p:txBody>
      </p:sp>
      <p:pic>
        <p:nvPicPr>
          <p:cNvPr id="191" name="Google Shape;19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4563" y="1152476"/>
            <a:ext cx="3293675" cy="32888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"/>
              <a:t>AI HAS CHANGED THE WORLD NOT JUST YOUR CLASS</a:t>
            </a:r>
            <a:endParaRPr/>
          </a:p>
        </p:txBody>
      </p:sp>
      <p:sp>
        <p:nvSpPr>
          <p:cNvPr id="116" name="Google Shape;116;p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3335"/>
              </a:buClr>
              <a:buSzPts val="1800"/>
              <a:buChar char="●"/>
            </a:pPr>
            <a:r>
              <a:rPr lang="en" sz="1600">
                <a:solidFill>
                  <a:srgbClr val="333335"/>
                </a:solidFill>
              </a:rPr>
              <a:t>"AI's going to make it virtually impossible for a one-off moment of learning [like a degree] to last an entire career” LinkedIn CEO </a:t>
            </a:r>
            <a:r>
              <a:rPr lang="en" sz="1600" u="sng">
                <a:solidFill>
                  <a:schemeClr val="hlink"/>
                </a:solidFill>
                <a:hlinkClick r:id="rId3"/>
              </a:rPr>
              <a:t>Ryan Roslansky</a:t>
            </a:r>
            <a:r>
              <a:rPr lang="en" sz="1600">
                <a:solidFill>
                  <a:srgbClr val="333335"/>
                </a:solidFill>
              </a:rPr>
              <a:t> (2023)</a:t>
            </a:r>
            <a:endParaRPr/>
          </a:p>
          <a:p>
            <a:pPr indent="-2286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3335"/>
              </a:buClr>
              <a:buSzPts val="1800"/>
              <a:buNone/>
            </a:pPr>
            <a:r>
              <a:t/>
            </a:r>
            <a:endParaRPr sz="1600">
              <a:solidFill>
                <a:srgbClr val="333335"/>
              </a:solidFill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3335"/>
              </a:buClr>
              <a:buSzPts val="1800"/>
              <a:buChar char="●"/>
            </a:pPr>
            <a:r>
              <a:rPr lang="en" sz="1600">
                <a:solidFill>
                  <a:srgbClr val="333335"/>
                </a:solidFill>
              </a:rPr>
              <a:t>“</a:t>
            </a:r>
            <a:r>
              <a:rPr lang="en" sz="1600">
                <a:solidFill>
                  <a:srgbClr val="2F2F2F"/>
                </a:solidFill>
              </a:rPr>
              <a:t>Seventy-five percent of knowledge workers now use AI at work” </a:t>
            </a:r>
            <a:endParaRPr/>
          </a:p>
          <a:p>
            <a:pPr indent="-2286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3335"/>
              </a:buClr>
              <a:buSzPts val="1800"/>
              <a:buNone/>
            </a:pPr>
            <a:r>
              <a:t/>
            </a:r>
            <a:endParaRPr sz="1600">
              <a:solidFill>
                <a:srgbClr val="2F2F2F"/>
              </a:solidFill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3335"/>
              </a:buClr>
              <a:buSzPts val="1800"/>
              <a:buChar char="●"/>
            </a:pPr>
            <a:r>
              <a:rPr lang="en" sz="1600">
                <a:solidFill>
                  <a:srgbClr val="2F2F2F"/>
                </a:solidFill>
              </a:rPr>
              <a:t>“78% of AI users are bringing their own tools to work” (</a:t>
            </a:r>
            <a:r>
              <a:rPr lang="en" sz="1600" u="sng">
                <a:solidFill>
                  <a:schemeClr val="hlink"/>
                </a:solidFill>
                <a:hlinkClick r:id="rId4"/>
              </a:rPr>
              <a:t>Microsoft/LinkedIn Work Trend Index</a:t>
            </a:r>
            <a:r>
              <a:rPr lang="en" sz="1600">
                <a:solidFill>
                  <a:srgbClr val="2F2F2F"/>
                </a:solidFill>
              </a:rPr>
              <a:t>, 2024)</a:t>
            </a:r>
            <a:endParaRPr sz="1600">
              <a:solidFill>
                <a:srgbClr val="2F2F2F"/>
              </a:solidFill>
            </a:endParaRPr>
          </a:p>
          <a:p>
            <a:pPr indent="0" lvl="0" marL="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150">
              <a:solidFill>
                <a:srgbClr val="2F2F2F"/>
              </a:solidFill>
            </a:endParaRPr>
          </a:p>
          <a:p>
            <a:pPr indent="0" lvl="0" marL="0" rtl="0" algn="l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 sz="1350">
              <a:solidFill>
                <a:srgbClr val="33333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"/>
              <a:t>PREVIEW</a:t>
            </a:r>
            <a:endParaRPr/>
          </a:p>
        </p:txBody>
      </p:sp>
      <p:sp>
        <p:nvSpPr>
          <p:cNvPr id="122" name="Google Shape;122;p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" sz="2000">
                <a:solidFill>
                  <a:schemeClr val="dk1"/>
                </a:solidFill>
              </a:rPr>
              <a:t>Morning Session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2000">
                <a:solidFill>
                  <a:schemeClr val="dk1"/>
                </a:solidFill>
              </a:rPr>
              <a:t>Reflect on why we assess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2000">
                <a:solidFill>
                  <a:schemeClr val="dk1"/>
                </a:solidFill>
              </a:rPr>
              <a:t>Identify how AI has disrupted assessment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2000">
                <a:solidFill>
                  <a:schemeClr val="dk1"/>
                </a:solidFill>
              </a:rPr>
              <a:t>Identify the stakeholders in change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23" name="Google Shape;123;p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" sz="2000">
                <a:solidFill>
                  <a:schemeClr val="dk1"/>
                </a:solidFill>
              </a:rPr>
              <a:t>Afternoon Session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2000">
                <a:solidFill>
                  <a:schemeClr val="dk1"/>
                </a:solidFill>
              </a:rPr>
              <a:t>You have a pause. Now what?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2000">
                <a:solidFill>
                  <a:schemeClr val="dk1"/>
                </a:solidFill>
              </a:rPr>
              <a:t>Rethinking Student Learning Outcomes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" sz="2000">
                <a:solidFill>
                  <a:schemeClr val="dk1"/>
                </a:solidFill>
              </a:rPr>
              <a:t>The new/old players in assessment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rPr lang="en" sz="2000">
                <a:solidFill>
                  <a:schemeClr val="dk1"/>
                </a:solidFill>
              </a:rPr>
              <a:t>Mapping a course forward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"/>
          <p:cNvSpPr txBox="1"/>
          <p:nvPr>
            <p:ph type="title"/>
          </p:nvPr>
        </p:nvSpPr>
        <p:spPr>
          <a:xfrm>
            <a:off x="1088685" y="603390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</a:pPr>
            <a:r>
              <a:rPr lang="en"/>
              <a:t>WHAT DO STUDENTS NEED TO KNOW?</a:t>
            </a:r>
            <a:endParaRPr/>
          </a:p>
        </p:txBody>
      </p:sp>
      <p:pic>
        <p:nvPicPr>
          <p:cNvPr id="129" name="Google Shape;12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13161" y="1574418"/>
            <a:ext cx="6639040" cy="3021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"/>
          <p:cNvSpPr txBox="1"/>
          <p:nvPr>
            <p:ph type="title"/>
          </p:nvPr>
        </p:nvSpPr>
        <p:spPr>
          <a:xfrm>
            <a:off x="1088685" y="603390"/>
            <a:ext cx="7202456" cy="78692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</a:pPr>
            <a:r>
              <a:rPr lang="en"/>
              <a:t>HOW DO WE KNOW IF THEY HAVE LEARNED?</a:t>
            </a:r>
            <a:endParaRPr/>
          </a:p>
        </p:txBody>
      </p:sp>
      <p:pic>
        <p:nvPicPr>
          <p:cNvPr id="135" name="Google Shape;13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90037" y="1390316"/>
            <a:ext cx="6199752" cy="3161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"/>
              <a:t>THE PROBLEM</a:t>
            </a:r>
            <a:endParaRPr/>
          </a:p>
        </p:txBody>
      </p:sp>
      <p:sp>
        <p:nvSpPr>
          <p:cNvPr id="141" name="Google Shape;141;p6"/>
          <p:cNvSpPr txBox="1"/>
          <p:nvPr>
            <p:ph idx="1" type="body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i="1" lang="en" sz="2400"/>
              <a:t>If we cannot tell what students have produced compared to what AI has produced or co-authored we are no longer, as of right now, assessing student learning. </a:t>
            </a:r>
            <a:endParaRPr i="1" sz="2400"/>
          </a:p>
        </p:txBody>
      </p:sp>
      <p:pic>
        <p:nvPicPr>
          <p:cNvPr id="142" name="Google Shape;14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91914" y="863550"/>
            <a:ext cx="3305818" cy="33578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9629"/>
              <a:buFont typeface="Gill Sans"/>
              <a:buNone/>
            </a:pPr>
            <a:r>
              <a:rPr lang="en"/>
              <a:t>ASSESSMENT TIMELINE FOR STUDENT LEARNING OUTCOMES</a:t>
            </a:r>
            <a:endParaRPr/>
          </a:p>
        </p:txBody>
      </p:sp>
      <p:grpSp>
        <p:nvGrpSpPr>
          <p:cNvPr id="148" name="Google Shape;148;p7"/>
          <p:cNvGrpSpPr/>
          <p:nvPr/>
        </p:nvGrpSpPr>
        <p:grpSpPr>
          <a:xfrm>
            <a:off x="5632317" y="1189775"/>
            <a:ext cx="3305700" cy="3483050"/>
            <a:chOff x="5632317" y="1189775"/>
            <a:chExt cx="3305700" cy="3483050"/>
          </a:xfrm>
        </p:grpSpPr>
        <p:sp>
          <p:nvSpPr>
            <p:cNvPr id="149" name="Google Shape;149;p7"/>
            <p:cNvSpPr/>
            <p:nvPr/>
          </p:nvSpPr>
          <p:spPr>
            <a:xfrm>
              <a:off x="5632317" y="1189775"/>
              <a:ext cx="3305700" cy="669000"/>
            </a:xfrm>
            <a:prstGeom prst="chevron">
              <a:avLst>
                <a:gd fmla="val 50000" name="adj"/>
              </a:avLst>
            </a:prstGeom>
            <a:solidFill>
              <a:srgbClr val="D837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Roboto"/>
                <a:buNone/>
              </a:pPr>
              <a:r>
                <a:rPr b="0" i="0" lang="en" sz="18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Future</a:t>
              </a:r>
              <a:endParaRPr b="0" i="0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0" name="Google Shape;150;p7"/>
            <p:cNvSpPr txBox="1"/>
            <p:nvPr/>
          </p:nvSpPr>
          <p:spPr>
            <a:xfrm>
              <a:off x="6167063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Roboto"/>
                <a:buNone/>
              </a:pPr>
              <a:r>
                <a:rPr b="1" i="0" lang="en" sz="1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Students expand the use of AI for even more tasks</a:t>
              </a:r>
              <a:endParaRPr b="1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Gill Sans"/>
                <a:buNone/>
              </a:pPr>
              <a:r>
                <a:t/>
              </a:r>
              <a:endParaRPr b="1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en" sz="1200" u="none" cap="none" strike="noStrike">
                  <a:solidFill>
                    <a:schemeClr val="dk2"/>
                  </a:solidFill>
                  <a:latin typeface="Gill Sans"/>
                  <a:ea typeface="Gill Sans"/>
                  <a:cs typeface="Gill Sans"/>
                  <a:sym typeface="Gill Sans"/>
                </a:rPr>
                <a:t>Option 1: Give up on assessment</a:t>
              </a:r>
              <a:endParaRPr b="0" i="0" sz="1200" u="none" cap="none" strike="noStrike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1200"/>
                </a:spcBef>
                <a:spcAft>
                  <a:spcPts val="12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i="0" lang="en" sz="1200" u="none" cap="none" strike="noStrike">
                  <a:solidFill>
                    <a:srgbClr val="D83729"/>
                  </a:solidFill>
                  <a:latin typeface="Gill Sans"/>
                  <a:ea typeface="Gill Sans"/>
                  <a:cs typeface="Gill Sans"/>
                  <a:sym typeface="Gill Sans"/>
                </a:rPr>
                <a:t>Option 2: One year pause on assessment to allow programs to reevaluate processes and understand outcomes</a:t>
              </a:r>
              <a:endParaRPr b="1" i="0" sz="600" u="none" cap="none" strike="noStrike">
                <a:solidFill>
                  <a:srgbClr val="D8372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51" name="Google Shape;151;p7"/>
          <p:cNvGrpSpPr/>
          <p:nvPr/>
        </p:nvGrpSpPr>
        <p:grpSpPr>
          <a:xfrm>
            <a:off x="0" y="1189989"/>
            <a:ext cx="3546900" cy="3482836"/>
            <a:chOff x="0" y="1189989"/>
            <a:chExt cx="3546900" cy="3482836"/>
          </a:xfrm>
        </p:grpSpPr>
        <p:sp>
          <p:nvSpPr>
            <p:cNvPr id="152" name="Google Shape;152;p7"/>
            <p:cNvSpPr/>
            <p:nvPr/>
          </p:nvSpPr>
          <p:spPr>
            <a:xfrm>
              <a:off x="0" y="1189989"/>
              <a:ext cx="3546900" cy="669000"/>
            </a:xfrm>
            <a:prstGeom prst="homePlate">
              <a:avLst>
                <a:gd fmla="val 50000" name="adj"/>
              </a:avLst>
            </a:prstGeom>
            <a:solidFill>
              <a:srgbClr val="801F1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Roboto"/>
                <a:buNone/>
              </a:pPr>
              <a:r>
                <a:rPr b="0" i="0" lang="en" sz="18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Before 11/22</a:t>
              </a:r>
              <a:endParaRPr b="0" i="0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3" name="Google Shape;153;p7"/>
            <p:cNvSpPr txBox="1"/>
            <p:nvPr/>
          </p:nvSpPr>
          <p:spPr>
            <a:xfrm>
              <a:off x="655361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Roboto"/>
                <a:buNone/>
              </a:pPr>
              <a:r>
                <a:rPr b="0" i="0" lang="en" sz="1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Students complete tasks to show achievement of outcomes</a:t>
              </a:r>
              <a:endPara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Gill Sans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Roboto"/>
                <a:buNone/>
              </a:pPr>
              <a:r>
                <a:rPr b="0" i="0" lang="en" sz="1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We analyze the evidence of tasks (exams, essays, etc.)</a:t>
              </a:r>
              <a:endPara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54" name="Google Shape;154;p7"/>
          <p:cNvGrpSpPr/>
          <p:nvPr/>
        </p:nvGrpSpPr>
        <p:grpSpPr>
          <a:xfrm>
            <a:off x="2944204" y="1189775"/>
            <a:ext cx="3305700" cy="3483050"/>
            <a:chOff x="2944204" y="1189775"/>
            <a:chExt cx="3305700" cy="3483050"/>
          </a:xfrm>
        </p:grpSpPr>
        <p:sp>
          <p:nvSpPr>
            <p:cNvPr id="155" name="Google Shape;155;p7"/>
            <p:cNvSpPr/>
            <p:nvPr/>
          </p:nvSpPr>
          <p:spPr>
            <a:xfrm>
              <a:off x="2944204" y="1189775"/>
              <a:ext cx="3305700" cy="669000"/>
            </a:xfrm>
            <a:prstGeom prst="chevron">
              <a:avLst>
                <a:gd fmla="val 50000" name="adj"/>
              </a:avLst>
            </a:prstGeom>
            <a:solidFill>
              <a:srgbClr val="B02B2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Roboto"/>
                <a:buNone/>
              </a:pPr>
              <a:r>
                <a:rPr b="0" i="0" lang="en" sz="18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11/22-Present</a:t>
              </a:r>
              <a:endParaRPr b="0" i="0" sz="18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56" name="Google Shape;156;p7"/>
            <p:cNvSpPr txBox="1"/>
            <p:nvPr/>
          </p:nvSpPr>
          <p:spPr>
            <a:xfrm>
              <a:off x="3478949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Roboto"/>
                <a:buNone/>
              </a:pPr>
              <a:r>
                <a:rPr b="1" i="0" lang="en" sz="1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Students complete tasks with and without AI </a:t>
              </a:r>
              <a:endParaRPr b="1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Gill Sans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Roboto"/>
                <a:buNone/>
              </a:pPr>
              <a:r>
                <a:rPr b="0" i="0" lang="en" sz="1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We analyze the evidence of tasks–even though things are quite different</a:t>
              </a:r>
              <a:endPara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Gill Sans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12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0" i="0" lang="en" sz="1200" u="none" cap="none" strike="noStrike">
                  <a:solidFill>
                    <a:schemeClr val="dk2"/>
                  </a:solidFill>
                  <a:latin typeface="Gill Sans"/>
                  <a:ea typeface="Gill Sans"/>
                  <a:cs typeface="Gill Sans"/>
                  <a:sym typeface="Gill Sans"/>
                </a:rPr>
                <a:t>Current plan: Pretend like everything is fine and just keep doing the same thing</a:t>
              </a:r>
              <a:endParaRPr b="0" i="0" sz="1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"/>
              <a:t>WHO WRITES AI GUIDELINES?</a:t>
            </a:r>
            <a:endParaRPr/>
          </a:p>
        </p:txBody>
      </p:sp>
      <p:sp>
        <p:nvSpPr>
          <p:cNvPr id="162" name="Google Shape;162;p8"/>
          <p:cNvSpPr txBox="1"/>
          <p:nvPr>
            <p:ph idx="1" type="body"/>
          </p:nvPr>
        </p:nvSpPr>
        <p:spPr>
          <a:xfrm>
            <a:off x="311700" y="1152475"/>
            <a:ext cx="3999900" cy="116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University policy making</a:t>
            </a:r>
            <a:endParaRPr/>
          </a:p>
          <a:p>
            <a:pPr indent="-3175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Department/program norms</a:t>
            </a:r>
            <a:endParaRPr/>
          </a:p>
          <a:p>
            <a:pPr indent="-3175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Individual course guidelines (primary area)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3" name="Google Shape;163;p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" sz="1600">
                <a:solidFill>
                  <a:srgbClr val="D83729"/>
                </a:solidFill>
              </a:rPr>
              <a:t>Reflection Activity: Turn to Your Peers</a:t>
            </a:r>
            <a:endParaRPr b="1" sz="1600">
              <a:solidFill>
                <a:srgbClr val="D83729"/>
              </a:solidFill>
            </a:endParaRPr>
          </a:p>
          <a:p>
            <a:pPr indent="-317500" lvl="0" marL="45720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D83729"/>
              </a:buClr>
              <a:buSzPts val="1400"/>
              <a:buChar char="●"/>
            </a:pPr>
            <a:r>
              <a:rPr b="1" lang="en" sz="1600">
                <a:solidFill>
                  <a:srgbClr val="D83729"/>
                </a:solidFill>
              </a:rPr>
              <a:t>Where did your policy come from?</a:t>
            </a:r>
            <a:endParaRPr b="1" sz="1600">
              <a:solidFill>
                <a:srgbClr val="D83729"/>
              </a:solidFill>
            </a:endParaRPr>
          </a:p>
          <a:p>
            <a:pPr indent="-3175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83729"/>
              </a:buClr>
              <a:buSzPts val="1400"/>
              <a:buChar char="●"/>
            </a:pPr>
            <a:r>
              <a:rPr b="1" lang="en" sz="1600">
                <a:solidFill>
                  <a:srgbClr val="D83729"/>
                </a:solidFill>
              </a:rPr>
              <a:t>Has it changed over time?</a:t>
            </a:r>
            <a:endParaRPr b="1" sz="1600">
              <a:solidFill>
                <a:srgbClr val="D83729"/>
              </a:solidFill>
            </a:endParaRPr>
          </a:p>
          <a:p>
            <a:pPr indent="-3175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83729"/>
              </a:buClr>
              <a:buSzPts val="1400"/>
              <a:buChar char="●"/>
            </a:pPr>
            <a:r>
              <a:rPr b="1" lang="en" sz="1600">
                <a:solidFill>
                  <a:srgbClr val="D83729"/>
                </a:solidFill>
              </a:rPr>
              <a:t>Is it shared?</a:t>
            </a:r>
            <a:endParaRPr b="1" sz="1600">
              <a:solidFill>
                <a:srgbClr val="D83729"/>
              </a:solidFill>
            </a:endParaRPr>
          </a:p>
          <a:p>
            <a:pPr indent="-3175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D83729"/>
              </a:buClr>
              <a:buSzPts val="1400"/>
              <a:buChar char="●"/>
            </a:pPr>
            <a:r>
              <a:rPr b="1" lang="en" sz="1600">
                <a:solidFill>
                  <a:srgbClr val="D83729"/>
                </a:solidFill>
              </a:rPr>
              <a:t>Is you class in a sequence where decisions in one class impact preparedness for the next?</a:t>
            </a:r>
            <a:endParaRPr b="1" sz="1600">
              <a:solidFill>
                <a:srgbClr val="D83729"/>
              </a:solidFill>
            </a:endParaRPr>
          </a:p>
        </p:txBody>
      </p:sp>
      <p:pic>
        <p:nvPicPr>
          <p:cNvPr id="164" name="Google Shape;16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9410" y="2112629"/>
            <a:ext cx="2341727" cy="22737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ill Sans"/>
              <a:buNone/>
            </a:pPr>
            <a:r>
              <a:rPr lang="en"/>
              <a:t>WHAT HAPPENS TO THE DATA FROM INDIVIDUAL CLASSES?</a:t>
            </a:r>
            <a:endParaRPr/>
          </a:p>
        </p:txBody>
      </p:sp>
      <p:sp>
        <p:nvSpPr>
          <p:cNvPr id="170" name="Google Shape;170;p9"/>
          <p:cNvSpPr txBox="1"/>
          <p:nvPr>
            <p:ph idx="1" type="body"/>
          </p:nvPr>
        </p:nvSpPr>
        <p:spPr>
          <a:xfrm>
            <a:off x="4015750" y="1152475"/>
            <a:ext cx="4816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Local assessment: This is the focal point of program assessment</a:t>
            </a:r>
            <a:endParaRPr sz="1800"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Campus assessment: Lumped together with other classes with different policies to assess university writing</a:t>
            </a:r>
            <a:endParaRPr sz="1800"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Success rates and equity gaps: Class compared and categorized </a:t>
            </a:r>
            <a:endParaRPr sz="1800"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Aggregated together with classes for University accreditation</a:t>
            </a:r>
            <a:endParaRPr sz="1800"/>
          </a:p>
          <a:p>
            <a:pPr indent="0" lvl="0" marL="0" rtl="0" algn="ctr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 b="1">
              <a:solidFill>
                <a:srgbClr val="D83729"/>
              </a:solidFill>
            </a:endParaRPr>
          </a:p>
        </p:txBody>
      </p:sp>
      <p:pic>
        <p:nvPicPr>
          <p:cNvPr id="171" name="Google Shape;17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1700" y="1152475"/>
            <a:ext cx="3343324" cy="3343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allery">
  <a:themeElements>
    <a:clrScheme name="Gallery">
      <a:dk1>
        <a:srgbClr val="000000"/>
      </a:dk1>
      <a:lt1>
        <a:srgbClr val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