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</p:sldIdLst>
  <p:sldSz cy="5143500" cx="9144000"/>
  <p:notesSz cx="6858000" cy="9144000"/>
  <p:embeddedFontLst>
    <p:embeddedFont>
      <p:font typeface="Bitter"/>
      <p:regular r:id="rId25"/>
      <p:bold r:id="rId26"/>
      <p:italic r:id="rId27"/>
      <p:boldItalic r:id="rId28"/>
    </p:embeddedFont>
    <p:embeddedFont>
      <p:font typeface="Helvetica Neue"/>
      <p:regular r:id="rId29"/>
      <p:bold r:id="rId30"/>
      <p:italic r:id="rId31"/>
      <p:boldItalic r:id="rId32"/>
    </p:embeddedFont>
    <p:embeddedFont>
      <p:font typeface="Alumni Sans"/>
      <p:regular r:id="rId33"/>
      <p:bold r:id="rId34"/>
      <p:italic r:id="rId35"/>
      <p:boldItalic r:id="rId3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327">
          <p15:clr>
            <a:srgbClr val="747775"/>
          </p15:clr>
        </p15:guide>
        <p15:guide id="2" orient="horz" pos="288">
          <p15:clr>
            <a:srgbClr val="747775"/>
          </p15:clr>
        </p15:guide>
        <p15:guide id="3" pos="2880">
          <p15:clr>
            <a:srgbClr val="A4A3A4"/>
          </p15:clr>
        </p15:guide>
      </p15:sldGuideLst>
    </p:ext>
    <p:ext uri="GoogleSlidesCustomDataVersion2">
      <go:slidesCustomData xmlns:go="http://customooxmlschemas.google.com/" r:id="rId37" roundtripDataSignature="AMtx7miNAVfAwiMRtc7qHMh5XBD4sDLsp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27" orient="horz"/>
        <p:guide pos="288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Bitter-bold.fntdata"/><Relationship Id="rId25" Type="http://schemas.openxmlformats.org/officeDocument/2006/relationships/font" Target="fonts/Bitter-regular.fntdata"/><Relationship Id="rId28" Type="http://schemas.openxmlformats.org/officeDocument/2006/relationships/font" Target="fonts/Bitter-boldItalic.fntdata"/><Relationship Id="rId27" Type="http://schemas.openxmlformats.org/officeDocument/2006/relationships/font" Target="fonts/Bitter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HelveticaNeue-regular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HelveticaNeue-italic.fntdata"/><Relationship Id="rId30" Type="http://schemas.openxmlformats.org/officeDocument/2006/relationships/font" Target="fonts/HelveticaNeue-bold.fntdata"/><Relationship Id="rId11" Type="http://schemas.openxmlformats.org/officeDocument/2006/relationships/slide" Target="slides/slide6.xml"/><Relationship Id="rId33" Type="http://schemas.openxmlformats.org/officeDocument/2006/relationships/font" Target="fonts/AlumniSans-regular.fntdata"/><Relationship Id="rId10" Type="http://schemas.openxmlformats.org/officeDocument/2006/relationships/slide" Target="slides/slide5.xml"/><Relationship Id="rId32" Type="http://schemas.openxmlformats.org/officeDocument/2006/relationships/font" Target="fonts/HelveticaNeue-boldItalic.fntdata"/><Relationship Id="rId13" Type="http://schemas.openxmlformats.org/officeDocument/2006/relationships/slide" Target="slides/slide8.xml"/><Relationship Id="rId35" Type="http://schemas.openxmlformats.org/officeDocument/2006/relationships/font" Target="fonts/AlumniSans-italic.fntdata"/><Relationship Id="rId12" Type="http://schemas.openxmlformats.org/officeDocument/2006/relationships/slide" Target="slides/slide7.xml"/><Relationship Id="rId34" Type="http://schemas.openxmlformats.org/officeDocument/2006/relationships/font" Target="fonts/AlumniSans-bold.fntdata"/><Relationship Id="rId15" Type="http://schemas.openxmlformats.org/officeDocument/2006/relationships/slide" Target="slides/slide10.xml"/><Relationship Id="rId37" Type="http://customschemas.google.com/relationships/presentationmetadata" Target="metadata"/><Relationship Id="rId14" Type="http://schemas.openxmlformats.org/officeDocument/2006/relationships/slide" Target="slides/slide9.xml"/><Relationship Id="rId36" Type="http://schemas.openxmlformats.org/officeDocument/2006/relationships/font" Target="fonts/AlumniSans-boldItalic.fntdata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63" name="Google Shape;63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3347da29b9e_0_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3347da29b9e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329c95d3910_0_7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329c95d3910_0_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329c95d3910_0_3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329c95d3910_0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329c95d3910_0_9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329c95d3910_0_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329c95d3910_0_5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Google Shape;158;g329c95d3910_0_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3347da29b9e_1_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5" name="Google Shape;165;g3347da29b9e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SzPts val="1100"/>
              <a:buNone/>
            </a:pPr>
            <a:r>
              <a:t/>
            </a:r>
            <a:endParaRPr sz="120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3347da29b9e_1_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1" name="Google Shape;171;g3347da29b9e_1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SzPts val="1100"/>
              <a:buNone/>
            </a:pPr>
            <a:r>
              <a:t/>
            </a:r>
            <a:endParaRPr sz="120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329c95d3910_0_2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" name="Google Shape;177;g329c95d3910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329c95d3910_0_7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" name="Google Shape;184;g329c95d3910_0_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329c95d3910_0_4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" name="Google Shape;191;g329c95d3910_0_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329c95d3910_0_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329c95d3910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307955fc071_0_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7" name="Google Shape;77;g307955fc071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2cd38120df_1_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32cd38120df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29c95d3910_0_1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329c95d3910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29c95d3910_0_1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329c95d3910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329c95d3910_0_6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329c95d3910_0_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329c95d3910_0_4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329c95d3910_0_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329c95d3910_0_3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329c95d3910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4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4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4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ver">
  <p:cSld name="Cover"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oogle Shape;11;p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2;p9"/>
          <p:cNvSpPr txBox="1"/>
          <p:nvPr>
            <p:ph type="ctrTitle"/>
          </p:nvPr>
        </p:nvSpPr>
        <p:spPr>
          <a:xfrm>
            <a:off x="628651" y="1784152"/>
            <a:ext cx="6554244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0"/>
              <a:buFont typeface="Alumni Sans"/>
              <a:buNone/>
              <a:defRPr sz="100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9"/>
          <p:cNvSpPr txBox="1"/>
          <p:nvPr>
            <p:ph idx="1" type="subTitle"/>
          </p:nvPr>
        </p:nvSpPr>
        <p:spPr>
          <a:xfrm>
            <a:off x="628650" y="3403684"/>
            <a:ext cx="6858000" cy="5172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Bitter"/>
              <a:buNone/>
              <a:defRPr b="0" i="0" sz="1600">
                <a:solidFill>
                  <a:schemeClr val="lt2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algn="ctr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1500"/>
              <a:buNone/>
              <a:defRPr sz="1500"/>
            </a:lvl2pPr>
            <a:lvl3pPr lvl="2" algn="ctr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1350"/>
              <a:buNone/>
              <a:defRPr sz="1350"/>
            </a:lvl3pPr>
            <a:lvl4pPr lvl="3" algn="ctr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14" name="Google Shape;14;p9"/>
          <p:cNvSpPr txBox="1"/>
          <p:nvPr>
            <p:ph idx="10" type="dt"/>
          </p:nvPr>
        </p:nvSpPr>
        <p:spPr>
          <a:xfrm>
            <a:off x="628649" y="417744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5" name="Google Shape;15;p9"/>
          <p:cNvPicPr preferRelativeResize="0"/>
          <p:nvPr/>
        </p:nvPicPr>
        <p:blipFill rotWithShape="1">
          <a:blip r:embed="rId3">
            <a:alphaModFix/>
          </a:blip>
          <a:srcRect b="0" l="-657" r="-23473" t="0"/>
          <a:stretch/>
        </p:blipFill>
        <p:spPr>
          <a:xfrm>
            <a:off x="628649" y="4557169"/>
            <a:ext cx="2057399" cy="2799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1">
  <p:cSld name="TITLE_4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258515ae8d_0_318"/>
          <p:cNvSpPr txBox="1"/>
          <p:nvPr/>
        </p:nvSpPr>
        <p:spPr>
          <a:xfrm>
            <a:off x="8690443" y="4890475"/>
            <a:ext cx="423300" cy="115500"/>
          </a:xfrm>
          <a:prstGeom prst="rect">
            <a:avLst/>
          </a:prstGeom>
          <a:noFill/>
          <a:ln>
            <a:noFill/>
          </a:ln>
        </p:spPr>
        <p:txBody>
          <a:bodyPr anchorCtr="0" anchor="b" bIns="19050" lIns="19050" spcFirstLastPara="1" rIns="19050" wrap="square" tIns="1905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fld id="{00000000-1234-1234-1234-123412341234}" type="slidenum">
              <a:rPr b="0" i="0" lang="en-US" sz="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7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6" name="Google Shape;56;g3258515ae8d_0_318"/>
          <p:cNvSpPr txBox="1"/>
          <p:nvPr/>
        </p:nvSpPr>
        <p:spPr>
          <a:xfrm>
            <a:off x="7382309" y="4881314"/>
            <a:ext cx="1477200" cy="11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spAutoFit/>
          </a:bodyPr>
          <a:lstStyle/>
          <a:p>
            <a:pPr indent="0" lvl="0" marL="0" marR="0" rtl="0" algn="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"/>
              <a:buFont typeface="Arial"/>
              <a:buNone/>
            </a:pPr>
            <a:r>
              <a:rPr b="0" i="0" lang="en-US" sz="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Confidential &amp; Proprietary   | 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7" name="Google Shape;57;g3258515ae8d_0_318"/>
          <p:cNvPicPr preferRelativeResize="0"/>
          <p:nvPr/>
        </p:nvPicPr>
        <p:blipFill rotWithShape="1">
          <a:blip r:embed="rId2">
            <a:alphaModFix/>
          </a:blip>
          <a:srcRect b="0" l="-657" r="-23473" t="0"/>
          <a:stretch/>
        </p:blipFill>
        <p:spPr>
          <a:xfrm>
            <a:off x="249600" y="4816975"/>
            <a:ext cx="1415700" cy="192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pos="216">
          <p15:clr>
            <a:srgbClr val="E46962"/>
          </p15:clr>
        </p15:guide>
        <p15:guide id="2" orient="horz" pos="216">
          <p15:clr>
            <a:srgbClr val="E46962"/>
          </p15:clr>
        </p15:guide>
        <p15:guide id="3" orient="horz" pos="3024">
          <p15:clr>
            <a:srgbClr val="E46962"/>
          </p15:clr>
        </p15:guide>
        <p15:guide id="4" pos="5544">
          <p15:clr>
            <a:srgbClr val="E46962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BU Centered Bulleted Text">
  <p:cSld name="SBU Centered Bulleted 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26db855140_2_92"/>
          <p:cNvSpPr txBox="1"/>
          <p:nvPr>
            <p:ph type="title"/>
          </p:nvPr>
        </p:nvSpPr>
        <p:spPr>
          <a:xfrm>
            <a:off x="1534333" y="767844"/>
            <a:ext cx="6418200" cy="1049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erdana"/>
              <a:buNone/>
              <a:defRPr b="1" i="0" sz="30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60" name="Google Shape;60;g326db855140_2_92"/>
          <p:cNvSpPr txBox="1"/>
          <p:nvPr>
            <p:ph idx="1" type="body"/>
          </p:nvPr>
        </p:nvSpPr>
        <p:spPr>
          <a:xfrm>
            <a:off x="1534333" y="1916916"/>
            <a:ext cx="6418200" cy="226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04800" lvl="0" marL="457200" marR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828383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rgbClr val="828383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indent="-228600" lvl="1" marL="9144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Font typeface="Arial"/>
              <a:buNone/>
              <a:defRPr b="0" i="0" sz="15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">
  <p:cSld name="Content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12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1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9" name="Google Shape;19;p12"/>
          <p:cNvSpPr txBox="1"/>
          <p:nvPr>
            <p:ph idx="1" type="body"/>
          </p:nvPr>
        </p:nvSpPr>
        <p:spPr>
          <a:xfrm>
            <a:off x="628650" y="1416050"/>
            <a:ext cx="7886700" cy="31935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  <a:defRPr/>
            </a:lvl1pPr>
            <a:lvl2pPr indent="-342900" lvl="1" marL="91440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" name="Google Shape;20;p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28650" y="4807860"/>
            <a:ext cx="1149350" cy="1942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d Slide">
  <p:cSld name="End Slide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oogle Shape;22;p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15"/>
          <p:cNvSpPr txBox="1"/>
          <p:nvPr>
            <p:ph type="ctrTitle"/>
          </p:nvPr>
        </p:nvSpPr>
        <p:spPr>
          <a:xfrm>
            <a:off x="628651" y="1784152"/>
            <a:ext cx="6554244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0"/>
              <a:buFont typeface="Alumni Sans"/>
              <a:buNone/>
              <a:defRPr sz="100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24" name="Google Shape;24;p15"/>
          <p:cNvPicPr preferRelativeResize="0"/>
          <p:nvPr/>
        </p:nvPicPr>
        <p:blipFill rotWithShape="1">
          <a:blip r:embed="rId3">
            <a:alphaModFix/>
          </a:blip>
          <a:srcRect b="0" l="-657" r="-23473" t="0"/>
          <a:stretch/>
        </p:blipFill>
        <p:spPr>
          <a:xfrm>
            <a:off x="628649" y="4557169"/>
            <a:ext cx="2057399" cy="2799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">
  <p:cSld name="Divider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10"/>
          <p:cNvSpPr txBox="1"/>
          <p:nvPr>
            <p:ph type="ctrTitle"/>
          </p:nvPr>
        </p:nvSpPr>
        <p:spPr>
          <a:xfrm>
            <a:off x="628651" y="1784152"/>
            <a:ext cx="6554244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0"/>
              <a:buFont typeface="Alumni Sans"/>
              <a:buNone/>
              <a:defRPr sz="100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28" name="Google Shape;28;p10"/>
          <p:cNvPicPr preferRelativeResize="0"/>
          <p:nvPr/>
        </p:nvPicPr>
        <p:blipFill rotWithShape="1">
          <a:blip r:embed="rId3">
            <a:alphaModFix/>
          </a:blip>
          <a:srcRect b="0" l="-657" r="-23473" t="0"/>
          <a:stretch/>
        </p:blipFill>
        <p:spPr>
          <a:xfrm>
            <a:off x="628649" y="4557169"/>
            <a:ext cx="2057399" cy="2799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ullets">
  <p:cSld name="Bulle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1" name="Google Shape;31;p11"/>
          <p:cNvSpPr txBox="1"/>
          <p:nvPr>
            <p:ph idx="1" type="body"/>
          </p:nvPr>
        </p:nvSpPr>
        <p:spPr>
          <a:xfrm>
            <a:off x="629842" y="1201858"/>
            <a:ext cx="7885508" cy="4219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68181"/>
              </a:lnSpc>
              <a:spcBef>
                <a:spcPts val="750"/>
              </a:spcBef>
              <a:spcAft>
                <a:spcPts val="0"/>
              </a:spcAft>
              <a:buSzPts val="2200"/>
              <a:buFont typeface="Alumni Sans"/>
              <a:buNone/>
              <a:defRPr b="1" sz="2200" cap="none">
                <a:latin typeface="Alumni Sans"/>
                <a:ea typeface="Alumni Sans"/>
                <a:cs typeface="Alumni Sans"/>
                <a:sym typeface="Alumni Sans"/>
              </a:defRPr>
            </a:lvl1pPr>
            <a:lvl2pPr indent="-228600" lvl="1" marL="91440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1500"/>
              <a:buNone/>
              <a:defRPr b="1" sz="1500"/>
            </a:lvl2pPr>
            <a:lvl3pPr indent="-228600" lvl="2" marL="137160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1350"/>
              <a:buNone/>
              <a:defRPr b="1" sz="1350"/>
            </a:lvl3pPr>
            <a:lvl4pPr indent="-228600" lvl="3" marL="182880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4pPr>
            <a:lvl5pPr indent="-228600" lvl="4" marL="228600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32" name="Google Shape;32;p11"/>
          <p:cNvSpPr txBox="1"/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11"/>
          <p:cNvSpPr txBox="1"/>
          <p:nvPr>
            <p:ph idx="2" type="body"/>
          </p:nvPr>
        </p:nvSpPr>
        <p:spPr>
          <a:xfrm>
            <a:off x="628650" y="1722438"/>
            <a:ext cx="7885508" cy="29497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  <a:defRPr/>
            </a:lvl1pPr>
            <a:lvl2pPr indent="-342900" lvl="1" marL="91440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4" name="Google Shape;34;p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28650" y="4807860"/>
            <a:ext cx="1149350" cy="1942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BU Bulleted Text 1 Photo">
  <p:cSld name="SBU Bulleted Text 1 Photo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g307955fc071_0_205"/>
          <p:cNvSpPr txBox="1"/>
          <p:nvPr>
            <p:ph type="title"/>
          </p:nvPr>
        </p:nvSpPr>
        <p:spPr>
          <a:xfrm>
            <a:off x="527844" y="767844"/>
            <a:ext cx="3134700" cy="74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1425" spcFirstLastPara="1" rIns="0" wrap="square" tIns="0">
            <a:noAutofit/>
          </a:bodyPr>
          <a:lstStyle>
            <a:lvl1pPr lvl="0" marR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erdana"/>
              <a:buNone/>
              <a:defRPr b="1" i="0" sz="30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7" name="Google Shape;37;g307955fc071_0_205"/>
          <p:cNvSpPr txBox="1"/>
          <p:nvPr>
            <p:ph idx="1" type="body"/>
          </p:nvPr>
        </p:nvSpPr>
        <p:spPr>
          <a:xfrm>
            <a:off x="527843" y="1709469"/>
            <a:ext cx="3134700" cy="234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04800" lvl="0" marL="457200" marR="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rgbClr val="828383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rgbClr val="828383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indent="-228600" lvl="1" marL="914400" marR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Font typeface="Arial"/>
              <a:buNone/>
              <a:defRPr b="0" i="0" sz="15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Font typeface="Arial"/>
              <a:buNone/>
              <a:defRPr b="0" i="0" sz="135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8" name="Google Shape;38;g307955fc071_0_205"/>
          <p:cNvSpPr/>
          <p:nvPr>
            <p:ph idx="2" type="pic"/>
          </p:nvPr>
        </p:nvSpPr>
        <p:spPr>
          <a:xfrm>
            <a:off x="3725949" y="825652"/>
            <a:ext cx="4791300" cy="33291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9" name="Google Shape;39;g307955fc071_0_205"/>
          <p:cNvSpPr txBox="1"/>
          <p:nvPr>
            <p:ph idx="3" type="body"/>
          </p:nvPr>
        </p:nvSpPr>
        <p:spPr>
          <a:xfrm>
            <a:off x="3725949" y="4194951"/>
            <a:ext cx="4791300" cy="254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rgbClr val="828383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28383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indent="-228600" lvl="1" marL="914400" marR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Font typeface="Arial"/>
              <a:buNone/>
              <a:defRPr b="0" i="0" sz="15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Font typeface="Arial"/>
              <a:buNone/>
              <a:defRPr b="0" i="0" sz="135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BU Bulleted Text 1 Photo 1">
  <p:cSld name="SBU Bulleted Text 1 Photo_1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g326db855140_0_171"/>
          <p:cNvSpPr txBox="1"/>
          <p:nvPr>
            <p:ph type="title"/>
          </p:nvPr>
        </p:nvSpPr>
        <p:spPr>
          <a:xfrm>
            <a:off x="527844" y="767844"/>
            <a:ext cx="3134700" cy="74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1425" spcFirstLastPara="1" rIns="0" wrap="square" tIns="0">
            <a:noAutofit/>
          </a:bodyPr>
          <a:lstStyle>
            <a:lvl1pPr lvl="0" marR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erdana"/>
              <a:buNone/>
              <a:defRPr b="1" i="0" sz="30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2" name="Google Shape;42;g326db855140_0_171"/>
          <p:cNvSpPr txBox="1"/>
          <p:nvPr>
            <p:ph idx="1" type="body"/>
          </p:nvPr>
        </p:nvSpPr>
        <p:spPr>
          <a:xfrm>
            <a:off x="527843" y="1709469"/>
            <a:ext cx="3134700" cy="234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04800" lvl="0" marL="457200" marR="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rgbClr val="828383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rgbClr val="828383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indent="-228600" lvl="1" marL="914400" marR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Font typeface="Arial"/>
              <a:buNone/>
              <a:defRPr b="0" i="0" sz="15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Font typeface="Arial"/>
              <a:buNone/>
              <a:defRPr b="0" i="0" sz="135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3" name="Google Shape;43;g326db855140_0_171"/>
          <p:cNvSpPr/>
          <p:nvPr>
            <p:ph idx="2" type="pic"/>
          </p:nvPr>
        </p:nvSpPr>
        <p:spPr>
          <a:xfrm>
            <a:off x="3725949" y="825652"/>
            <a:ext cx="4791300" cy="33291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44" name="Google Shape;44;g326db855140_0_171"/>
          <p:cNvSpPr txBox="1"/>
          <p:nvPr>
            <p:ph idx="3" type="body"/>
          </p:nvPr>
        </p:nvSpPr>
        <p:spPr>
          <a:xfrm>
            <a:off x="3725949" y="4194951"/>
            <a:ext cx="4791300" cy="254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rgbClr val="828383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28383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indent="-228600" lvl="1" marL="914400" marR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Font typeface="Arial"/>
              <a:buNone/>
              <a:defRPr b="0" i="0" sz="15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Font typeface="Arial"/>
              <a:buNone/>
              <a:defRPr b="0" i="0" sz="135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+ Picture">
  <p:cSld name="Content + Picture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4"/>
          <p:cNvSpPr/>
          <p:nvPr>
            <p:ph idx="2" type="pic"/>
          </p:nvPr>
        </p:nvSpPr>
        <p:spPr>
          <a:xfrm>
            <a:off x="4572001" y="0"/>
            <a:ext cx="45720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47" name="Google Shape;47;p14"/>
          <p:cNvSpPr txBox="1"/>
          <p:nvPr>
            <p:ph type="title"/>
          </p:nvPr>
        </p:nvSpPr>
        <p:spPr>
          <a:xfrm>
            <a:off x="628650" y="934656"/>
            <a:ext cx="3413961" cy="99377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2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2"/>
                </a:solidFill>
                <a:latin typeface="Bitter"/>
                <a:ea typeface="Bitter"/>
                <a:cs typeface="Bitter"/>
                <a:sym typeface="Bitter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2"/>
                </a:solidFill>
                <a:latin typeface="Bitter"/>
                <a:ea typeface="Bitter"/>
                <a:cs typeface="Bitter"/>
                <a:sym typeface="Bitter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2"/>
                </a:solidFill>
                <a:latin typeface="Bitter"/>
                <a:ea typeface="Bitter"/>
                <a:cs typeface="Bitter"/>
                <a:sym typeface="Bitter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2"/>
                </a:solidFill>
                <a:latin typeface="Bitter"/>
                <a:ea typeface="Bitter"/>
                <a:cs typeface="Bitter"/>
                <a:sym typeface="Bitter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2"/>
                </a:solidFill>
                <a:latin typeface="Bitter"/>
                <a:ea typeface="Bitter"/>
                <a:cs typeface="Bitter"/>
                <a:sym typeface="Bitter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2"/>
                </a:solidFill>
                <a:latin typeface="Bitter"/>
                <a:ea typeface="Bitter"/>
                <a:cs typeface="Bitter"/>
                <a:sym typeface="Bitter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2"/>
                </a:solidFill>
                <a:latin typeface="Bitter"/>
                <a:ea typeface="Bitter"/>
                <a:cs typeface="Bitter"/>
                <a:sym typeface="Bitter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2"/>
                </a:solidFill>
                <a:latin typeface="Bitter"/>
                <a:ea typeface="Bitter"/>
                <a:cs typeface="Bitter"/>
                <a:sym typeface="Bitter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9" name="Google Shape;49;p14"/>
          <p:cNvSpPr txBox="1"/>
          <p:nvPr>
            <p:ph idx="1" type="body"/>
          </p:nvPr>
        </p:nvSpPr>
        <p:spPr>
          <a:xfrm>
            <a:off x="628650" y="2041525"/>
            <a:ext cx="3414713" cy="2543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  <a:defRPr/>
            </a:lvl1pPr>
            <a:lvl2pPr indent="-342900" lvl="1" marL="91440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0" name="Google Shape;50;p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28650" y="4807860"/>
            <a:ext cx="1149350" cy="1942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">
  <p:cSld name="Picture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3"/>
          <p:cNvSpPr/>
          <p:nvPr>
            <p:ph idx="2" type="pic"/>
          </p:nvPr>
        </p:nvSpPr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53" name="Google Shape;53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2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2"/>
                </a:solidFill>
                <a:latin typeface="Bitter"/>
                <a:ea typeface="Bitter"/>
                <a:cs typeface="Bitter"/>
                <a:sym typeface="Bitter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2"/>
                </a:solidFill>
                <a:latin typeface="Bitter"/>
                <a:ea typeface="Bitter"/>
                <a:cs typeface="Bitter"/>
                <a:sym typeface="Bitter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2"/>
                </a:solidFill>
                <a:latin typeface="Bitter"/>
                <a:ea typeface="Bitter"/>
                <a:cs typeface="Bitter"/>
                <a:sym typeface="Bitter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2"/>
                </a:solidFill>
                <a:latin typeface="Bitter"/>
                <a:ea typeface="Bitter"/>
                <a:cs typeface="Bitter"/>
                <a:sym typeface="Bitter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2"/>
                </a:solidFill>
                <a:latin typeface="Bitter"/>
                <a:ea typeface="Bitter"/>
                <a:cs typeface="Bitter"/>
                <a:sym typeface="Bitter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2"/>
                </a:solidFill>
                <a:latin typeface="Bitter"/>
                <a:ea typeface="Bitter"/>
                <a:cs typeface="Bitter"/>
                <a:sym typeface="Bitter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2"/>
                </a:solidFill>
                <a:latin typeface="Bitter"/>
                <a:ea typeface="Bitter"/>
                <a:cs typeface="Bitter"/>
                <a:sym typeface="Bitter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2"/>
                </a:solidFill>
                <a:latin typeface="Bitter"/>
                <a:ea typeface="Bitter"/>
                <a:cs typeface="Bitter"/>
                <a:sym typeface="Bitter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8"/>
          <p:cNvSpPr txBox="1"/>
          <p:nvPr>
            <p:ph idx="10" type="dt"/>
          </p:nvPr>
        </p:nvSpPr>
        <p:spPr>
          <a:xfrm>
            <a:off x="628651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8" name="Google Shape;8;p8"/>
          <p:cNvSpPr txBox="1"/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marR="0" rtl="0" algn="l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5000"/>
              <a:buFont typeface="Alumni Sans"/>
              <a:buNone/>
              <a:defRPr b="1" i="0" sz="5000" u="none" cap="none" strike="noStrike">
                <a:solidFill>
                  <a:srgbClr val="990000"/>
                </a:solidFill>
                <a:latin typeface="Alumni Sans"/>
                <a:ea typeface="Alumni Sans"/>
                <a:cs typeface="Alumni Sans"/>
                <a:sym typeface="Alumni Sans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" name="Google Shape;9;p8"/>
          <p:cNvSpPr txBox="1"/>
          <p:nvPr>
            <p:ph idx="1" type="body"/>
          </p:nvPr>
        </p:nvSpPr>
        <p:spPr>
          <a:xfrm>
            <a:off x="628650" y="1369218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Bitter"/>
              <a:buNone/>
              <a:defRPr b="0" i="0" sz="1400" u="none" cap="none" strike="noStrike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Char char="•"/>
              <a:defRPr b="0" i="0" sz="1100" u="none" cap="none" strike="noStrike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defRPr>
            </a:lvl2pPr>
            <a:lvl3pPr indent="-285750" lvl="2" marL="1371600" marR="0" rtl="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Char char="•"/>
              <a:defRPr b="0" i="0" sz="900" u="none" cap="none" strike="noStrike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defRPr>
            </a:lvl3pPr>
            <a:lvl4pPr indent="-279400" lvl="3" marL="1828800" marR="0" rtl="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"/>
              <a:buChar char="•"/>
              <a:defRPr b="0" i="0" sz="800" u="none" cap="none" strike="noStrike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defRPr>
            </a:lvl4pPr>
            <a:lvl5pPr indent="-273050" lvl="4" marL="2286000" marR="0" rtl="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700"/>
              <a:buFont typeface="Arial"/>
              <a:buChar char="•"/>
              <a:defRPr b="0" i="0" sz="700" u="none" cap="none" strike="noStrike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defRPr>
            </a:lvl5pPr>
            <a:lvl6pPr indent="-314325" lvl="5" marL="27432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4325" lvl="6" marL="3200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4325" lvl="7" marL="3657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4325" lvl="8" marL="4114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1.xml"/><Relationship Id="rId3" Type="http://schemas.openxmlformats.org/officeDocument/2006/relationships/hyperlink" Target="https://www.stonybrook.edu/sbroot/celt/design-teach/syllabus-toolkit/index.php" TargetMode="External"/><Relationship Id="rId4" Type="http://schemas.openxmlformats.org/officeDocument/2006/relationships/image" Target="../media/image9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hyperlink" Target="https://www.stonybrook.edu/celt/academic-assessment/course-evaluations.php" TargetMode="External"/><Relationship Id="rId4" Type="http://schemas.openxmlformats.org/officeDocument/2006/relationships/image" Target="../media/image7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8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hyperlink" Target="https://p22.courseval.net/etw/ets/et.asp?nxappid=SU1&amp;nxmid=start" TargetMode="Externa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hyperlink" Target="https://www.google.com/url?q=https://citl.indiana.edu/teaching-resources/documenting-teaching/administering-interpreting-course-evaluations/index.html&amp;sa=D&amp;source=docs&amp;ust=1738012351438313&amp;usg=AOvVaw2OrktLW1Qp75OYahryn1rF" TargetMode="External"/><Relationship Id="rId4" Type="http://schemas.openxmlformats.org/officeDocument/2006/relationships/hyperlink" Target="https://my.vanderbilt.edu/pasltoolkit/use-of-data/student-feedback-survey/#:~:text=Student%20feedback%20surveys%20can%20inform,classroom%20and%20school%2Dbased%20experiences." TargetMode="Externa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hyperlink" Target="https://www.boisestate.edu/academics-deptchairs/home/interpreting-student-course-evaluation-feedback/" TargetMode="External"/><Relationship Id="rId4" Type="http://schemas.openxmlformats.org/officeDocument/2006/relationships/hyperlink" Target="https://www.boisestate.edu/academics-deptchairs/home/interpreting-student-course-evaluation-feedback/" TargetMode="Externa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hyperlink" Target="https://www.boisestate.edu/academics-deptchairs/home/interpreting-student-course-evaluation-feedback/" TargetMode="Externa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"/>
          <p:cNvSpPr txBox="1"/>
          <p:nvPr>
            <p:ph type="ctrTitle"/>
          </p:nvPr>
        </p:nvSpPr>
        <p:spPr>
          <a:xfrm>
            <a:off x="204875" y="1345675"/>
            <a:ext cx="7263600" cy="10938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800">
                <a:solidFill>
                  <a:srgbClr val="FFFFFF"/>
                </a:solidFill>
              </a:rPr>
              <a:t>Love at First Insight: Embracing Student Feedback</a:t>
            </a:r>
            <a:endParaRPr sz="3500">
              <a:solidFill>
                <a:srgbClr val="FFFFFF"/>
              </a:solidFill>
            </a:endParaRPr>
          </a:p>
        </p:txBody>
      </p:sp>
      <p:sp>
        <p:nvSpPr>
          <p:cNvPr id="66" name="Google Shape;66;p1"/>
          <p:cNvSpPr txBox="1"/>
          <p:nvPr>
            <p:ph idx="1" type="subTitle"/>
          </p:nvPr>
        </p:nvSpPr>
        <p:spPr>
          <a:xfrm>
            <a:off x="204575" y="3418848"/>
            <a:ext cx="6858000" cy="277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b="1" lang="en-US" sz="1700">
                <a:solidFill>
                  <a:srgbClr val="FFFFFF"/>
                </a:solidFill>
              </a:rPr>
              <a:t>Center for Excellence in Learning and Teaching (CELT)</a:t>
            </a:r>
            <a:endParaRPr/>
          </a:p>
        </p:txBody>
      </p:sp>
      <p:sp>
        <p:nvSpPr>
          <p:cNvPr id="67" name="Google Shape;67;p1"/>
          <p:cNvSpPr txBox="1"/>
          <p:nvPr/>
        </p:nvSpPr>
        <p:spPr>
          <a:xfrm>
            <a:off x="118375" y="3347825"/>
            <a:ext cx="5957700" cy="118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i="0" sz="1300" u="none" cap="none" strike="noStrike">
              <a:solidFill>
                <a:srgbClr val="FFFFFF"/>
              </a:solidFill>
              <a:latin typeface="Bitter"/>
              <a:ea typeface="Bitter"/>
              <a:cs typeface="Bitter"/>
              <a:sym typeface="Bitter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i="0" sz="1300" u="none" cap="none" strike="noStrike">
              <a:solidFill>
                <a:srgbClr val="FFFFFF"/>
              </a:solidFill>
              <a:latin typeface="Bitter"/>
              <a:ea typeface="Bitter"/>
              <a:cs typeface="Bitter"/>
              <a:sym typeface="Bitter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n-US" sz="1300" u="none" cap="none" strike="noStrike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rPr>
              <a:t>Yasmene Kimble - yasmene.kimble@stonybrook.edu</a:t>
            </a:r>
            <a:endParaRPr b="1" i="0" sz="1300" u="none" cap="none" strike="noStrike">
              <a:solidFill>
                <a:srgbClr val="FFFFFF"/>
              </a:solidFill>
              <a:latin typeface="Bitter"/>
              <a:ea typeface="Bitter"/>
              <a:cs typeface="Bitter"/>
              <a:sym typeface="Bitter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n-US" sz="1300" u="none" cap="none" strike="noStrike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rPr>
              <a:t>Rose Tirotta-Esposito - rose.tirotta-esposito@stonybrook.edu </a:t>
            </a:r>
            <a:endParaRPr b="1" i="0" sz="1300" u="none" cap="none" strike="noStrike">
              <a:solidFill>
                <a:srgbClr val="FFFFFF"/>
              </a:solidFill>
              <a:latin typeface="Bitter"/>
              <a:ea typeface="Bitter"/>
              <a:cs typeface="Bitter"/>
              <a:sym typeface="Bitter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1" i="0" sz="1300" u="none" cap="none" strike="noStrike">
              <a:solidFill>
                <a:srgbClr val="FFFFFF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347da29b9e_0_0"/>
          <p:cNvSpPr txBox="1"/>
          <p:nvPr>
            <p:ph type="ctrTitle"/>
          </p:nvPr>
        </p:nvSpPr>
        <p:spPr>
          <a:xfrm>
            <a:off x="628651" y="1784152"/>
            <a:ext cx="6554100" cy="17907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100"/>
              <a:t>Helpful Resources</a:t>
            </a:r>
            <a:endParaRPr sz="91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329c95d3910_0_78"/>
          <p:cNvSpPr txBox="1"/>
          <p:nvPr>
            <p:ph type="title"/>
          </p:nvPr>
        </p:nvSpPr>
        <p:spPr>
          <a:xfrm>
            <a:off x="628650" y="934656"/>
            <a:ext cx="3414000" cy="9939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CELT Syllabus Template</a:t>
            </a:r>
            <a:endParaRPr/>
          </a:p>
        </p:txBody>
      </p:sp>
      <p:sp>
        <p:nvSpPr>
          <p:cNvPr id="134" name="Google Shape;134;g329c95d3910_0_78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lang="en-US">
                <a:solidFill>
                  <a:schemeClr val="dk2"/>
                </a:solidFill>
              </a:rPr>
              <a:t>‹#›</a:t>
            </a:fld>
            <a:endParaRPr>
              <a:solidFill>
                <a:schemeClr val="dk2"/>
              </a:solidFill>
            </a:endParaRPr>
          </a:p>
        </p:txBody>
      </p:sp>
      <p:sp>
        <p:nvSpPr>
          <p:cNvPr id="135" name="Google Shape;135;g329c95d3910_0_78"/>
          <p:cNvSpPr txBox="1"/>
          <p:nvPr>
            <p:ph idx="1" type="body"/>
          </p:nvPr>
        </p:nvSpPr>
        <p:spPr>
          <a:xfrm>
            <a:off x="628650" y="2041525"/>
            <a:ext cx="3414600" cy="2543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457200" rtl="0" algn="l">
              <a:spcBef>
                <a:spcPts val="750"/>
              </a:spcBef>
              <a:spcAft>
                <a:spcPts val="0"/>
              </a:spcAft>
              <a:buSzPts val="1800"/>
              <a:buChar char="●"/>
            </a:pPr>
            <a:r>
              <a:rPr lang="en-US"/>
              <a:t>Visit the CELT website for </a:t>
            </a:r>
            <a:r>
              <a:rPr lang="en-US" u="sng">
                <a:solidFill>
                  <a:schemeClr val="hlink"/>
                </a:solidFill>
                <a:hlinkClick r:id="rId3"/>
              </a:rPr>
              <a:t>syllabus resources</a:t>
            </a:r>
            <a:r>
              <a:rPr lang="en-US"/>
              <a:t> </a:t>
            </a:r>
            <a:endParaRPr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-US"/>
              <a:t>Syllabus review </a:t>
            </a:r>
            <a:endParaRPr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-US"/>
              <a:t>Syllabus templates </a:t>
            </a:r>
            <a:endParaRPr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-US"/>
              <a:t>Generative</a:t>
            </a:r>
            <a:r>
              <a:rPr lang="en-US"/>
              <a:t> AI Syllabi statements and more! </a:t>
            </a:r>
            <a:endParaRPr/>
          </a:p>
        </p:txBody>
      </p:sp>
      <p:pic>
        <p:nvPicPr>
          <p:cNvPr id="136" name="Google Shape;136;g329c95d3910_0_7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51800" y="734300"/>
            <a:ext cx="4572001" cy="3486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329c95d3910_0_36"/>
          <p:cNvSpPr txBox="1"/>
          <p:nvPr>
            <p:ph type="title"/>
          </p:nvPr>
        </p:nvSpPr>
        <p:spPr>
          <a:xfrm>
            <a:off x="628650" y="346025"/>
            <a:ext cx="7886700" cy="5289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Mid-Semester Evaluation</a:t>
            </a:r>
            <a:endParaRPr/>
          </a:p>
        </p:txBody>
      </p:sp>
      <p:sp>
        <p:nvSpPr>
          <p:cNvPr id="142" name="Google Shape;142;g329c95d3910_0_36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lang="en-US">
                <a:solidFill>
                  <a:schemeClr val="dk1"/>
                </a:solidFill>
              </a:rPr>
              <a:t>‹#›</a:t>
            </a:fld>
            <a:endParaRPr>
              <a:solidFill>
                <a:schemeClr val="dk1"/>
              </a:solidFill>
            </a:endParaRPr>
          </a:p>
        </p:txBody>
      </p:sp>
      <p:sp>
        <p:nvSpPr>
          <p:cNvPr id="143" name="Google Shape;143;g329c95d3910_0_36"/>
          <p:cNvSpPr txBox="1"/>
          <p:nvPr>
            <p:ph idx="1" type="body"/>
          </p:nvPr>
        </p:nvSpPr>
        <p:spPr>
          <a:xfrm>
            <a:off x="628663" y="874925"/>
            <a:ext cx="7886700" cy="3193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457200" rtl="0" algn="l">
              <a:spcBef>
                <a:spcPts val="750"/>
              </a:spcBef>
              <a:spcAft>
                <a:spcPts val="0"/>
              </a:spcAft>
              <a:buSzPts val="1800"/>
              <a:buChar char="●"/>
            </a:pPr>
            <a:r>
              <a:rPr lang="en-US"/>
              <a:t>Consider administering mid-semester course evaluations</a:t>
            </a:r>
            <a:endParaRPr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-US"/>
              <a:t>Visit the </a:t>
            </a:r>
            <a:r>
              <a:rPr lang="en-US" u="sng">
                <a:solidFill>
                  <a:schemeClr val="hlink"/>
                </a:solidFill>
                <a:hlinkClick r:id="rId3"/>
              </a:rPr>
              <a:t>CELT website</a:t>
            </a:r>
            <a:r>
              <a:rPr lang="en-US"/>
              <a:t> for more information </a:t>
            </a:r>
            <a:endParaRPr/>
          </a:p>
        </p:txBody>
      </p:sp>
      <p:pic>
        <p:nvPicPr>
          <p:cNvPr id="144" name="Google Shape;144;g329c95d3910_0_3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24013" y="1659425"/>
            <a:ext cx="6295975" cy="2903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Google Shape;149;g329c95d3910_0_9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82625" y="925026"/>
            <a:ext cx="7251226" cy="3905350"/>
          </a:xfrm>
          <a:prstGeom prst="rect">
            <a:avLst/>
          </a:prstGeom>
          <a:noFill/>
          <a:ln>
            <a:noFill/>
          </a:ln>
        </p:spPr>
      </p:pic>
      <p:sp>
        <p:nvSpPr>
          <p:cNvPr id="150" name="Google Shape;150;g329c95d3910_0_90"/>
          <p:cNvSpPr txBox="1"/>
          <p:nvPr>
            <p:ph type="title"/>
          </p:nvPr>
        </p:nvSpPr>
        <p:spPr>
          <a:xfrm>
            <a:off x="564900" y="333423"/>
            <a:ext cx="7886700" cy="591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Course Eval Comparison Report</a:t>
            </a:r>
            <a:endParaRPr/>
          </a:p>
        </p:txBody>
      </p:sp>
      <p:sp>
        <p:nvSpPr>
          <p:cNvPr id="151" name="Google Shape;151;g329c95d3910_0_90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52" name="Google Shape;152;g329c95d3910_0_90"/>
          <p:cNvSpPr txBox="1"/>
          <p:nvPr/>
        </p:nvSpPr>
        <p:spPr>
          <a:xfrm>
            <a:off x="1022400" y="1801025"/>
            <a:ext cx="1234800" cy="165300"/>
          </a:xfrm>
          <a:prstGeom prst="rect">
            <a:avLst/>
          </a:prstGeom>
          <a:solidFill>
            <a:srgbClr val="888888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153" name="Google Shape;153;g329c95d3910_0_90"/>
          <p:cNvSpPr txBox="1"/>
          <p:nvPr/>
        </p:nvSpPr>
        <p:spPr>
          <a:xfrm>
            <a:off x="1827575" y="2275875"/>
            <a:ext cx="1234800" cy="165300"/>
          </a:xfrm>
          <a:prstGeom prst="rect">
            <a:avLst/>
          </a:prstGeom>
          <a:solidFill>
            <a:srgbClr val="888888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154" name="Google Shape;154;g329c95d3910_0_90"/>
          <p:cNvSpPr txBox="1"/>
          <p:nvPr/>
        </p:nvSpPr>
        <p:spPr>
          <a:xfrm>
            <a:off x="1675050" y="1635725"/>
            <a:ext cx="637200" cy="165300"/>
          </a:xfrm>
          <a:prstGeom prst="rect">
            <a:avLst/>
          </a:prstGeom>
          <a:solidFill>
            <a:srgbClr val="888888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155" name="Google Shape;155;g329c95d3910_0_90"/>
          <p:cNvSpPr txBox="1"/>
          <p:nvPr/>
        </p:nvSpPr>
        <p:spPr>
          <a:xfrm>
            <a:off x="957575" y="3859650"/>
            <a:ext cx="1234800" cy="165300"/>
          </a:xfrm>
          <a:prstGeom prst="rect">
            <a:avLst/>
          </a:prstGeom>
          <a:solidFill>
            <a:srgbClr val="888888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329c95d3910_0_57"/>
          <p:cNvSpPr txBox="1"/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FYI</a:t>
            </a:r>
            <a:endParaRPr/>
          </a:p>
        </p:txBody>
      </p:sp>
      <p:sp>
        <p:nvSpPr>
          <p:cNvPr id="161" name="Google Shape;161;g329c95d3910_0_57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62" name="Google Shape;162;g329c95d3910_0_57"/>
          <p:cNvSpPr txBox="1"/>
          <p:nvPr>
            <p:ph idx="1" type="body"/>
          </p:nvPr>
        </p:nvSpPr>
        <p:spPr>
          <a:xfrm>
            <a:off x="628650" y="1416050"/>
            <a:ext cx="7886700" cy="3193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457200" rtl="0" algn="l">
              <a:spcBef>
                <a:spcPts val="750"/>
              </a:spcBef>
              <a:spcAft>
                <a:spcPts val="0"/>
              </a:spcAft>
              <a:buSzPts val="1800"/>
              <a:buChar char="●"/>
            </a:pPr>
            <a:r>
              <a:rPr lang="en-US"/>
              <a:t>New Course Evaluations - Spring 2025 </a:t>
            </a:r>
            <a:endParaRPr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-US"/>
              <a:t>New course evaluation questions will be launched this semester</a:t>
            </a:r>
            <a:endParaRPr/>
          </a:p>
          <a:p>
            <a:pPr indent="0" lvl="0" marL="0" rtl="0" algn="l">
              <a:spcBef>
                <a:spcPts val="75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3347da29b9e_1_0"/>
          <p:cNvSpPr txBox="1"/>
          <p:nvPr>
            <p:ph type="title"/>
          </p:nvPr>
        </p:nvSpPr>
        <p:spPr>
          <a:xfrm>
            <a:off x="628650" y="119574"/>
            <a:ext cx="7886700" cy="635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/>
              <a:t>Current Questions (used since 2014)</a:t>
            </a:r>
            <a:endParaRPr/>
          </a:p>
        </p:txBody>
      </p:sp>
      <p:sp>
        <p:nvSpPr>
          <p:cNvPr id="168" name="Google Shape;168;g3347da29b9e_1_0"/>
          <p:cNvSpPr txBox="1"/>
          <p:nvPr>
            <p:ph idx="2" type="body"/>
          </p:nvPr>
        </p:nvSpPr>
        <p:spPr>
          <a:xfrm>
            <a:off x="628650" y="872278"/>
            <a:ext cx="7885500" cy="39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228600" lvl="0" marL="228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rial"/>
              <a:buAutoNum type="arabicPeriod"/>
            </a:pPr>
            <a:r>
              <a:rPr b="1" lang="en-US" sz="1600" u="none" strike="noStrike">
                <a:latin typeface="Bitter"/>
                <a:ea typeface="Bitter"/>
                <a:cs typeface="Bitter"/>
                <a:sym typeface="Bitter"/>
              </a:rPr>
              <a:t>The instructor was effective in teaching the subject matter [5pt Likert] </a:t>
            </a:r>
            <a:endParaRPr/>
          </a:p>
          <a:p>
            <a:pPr indent="-228600" lvl="0" marL="228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rial"/>
              <a:buAutoNum type="arabicPeriod"/>
            </a:pPr>
            <a:r>
              <a:rPr lang="en-US" sz="1600" u="none" strike="noStrike">
                <a:latin typeface="Bitter"/>
                <a:ea typeface="Bitter"/>
                <a:cs typeface="Bitter"/>
                <a:sym typeface="Bitter"/>
              </a:rPr>
              <a:t>Instructor expectation of students is reasonable. [5pt Likert]</a:t>
            </a:r>
            <a:endParaRPr/>
          </a:p>
          <a:p>
            <a:pPr indent="-228600" lvl="0" marL="228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rial"/>
              <a:buAutoNum type="arabicPeriod"/>
            </a:pPr>
            <a:r>
              <a:rPr lang="en-US" sz="1600" u="none" strike="noStrike">
                <a:latin typeface="Bitter"/>
                <a:ea typeface="Bitter"/>
                <a:cs typeface="Bitter"/>
                <a:sym typeface="Bitter"/>
              </a:rPr>
              <a:t>What is the most effective way to contact the instructor outside of class? [Options]. </a:t>
            </a:r>
            <a:endParaRPr/>
          </a:p>
          <a:p>
            <a:pPr indent="-228600" lvl="0" marL="228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rial"/>
              <a:buAutoNum type="arabicPeriod"/>
            </a:pPr>
            <a:r>
              <a:rPr lang="en-US" sz="1600" u="none" strike="noStrike">
                <a:latin typeface="Bitter"/>
                <a:ea typeface="Bitter"/>
                <a:cs typeface="Bitter"/>
                <a:sym typeface="Bitter"/>
              </a:rPr>
              <a:t>What is your reason for taking this course? [Options]. </a:t>
            </a:r>
            <a:r>
              <a:rPr lang="en-US" sz="1600" u="none" strike="noStrike">
                <a:solidFill>
                  <a:srgbClr val="0000FF"/>
                </a:solidFill>
                <a:latin typeface="Bitter"/>
                <a:ea typeface="Bitter"/>
                <a:cs typeface="Bitter"/>
                <a:sym typeface="Bitter"/>
              </a:rPr>
              <a:t> </a:t>
            </a:r>
            <a:endParaRPr sz="1600" u="none" strike="noStrike">
              <a:latin typeface="Bitter"/>
              <a:ea typeface="Bitter"/>
              <a:cs typeface="Bitter"/>
              <a:sym typeface="Bitter"/>
            </a:endParaRPr>
          </a:p>
          <a:p>
            <a:pPr indent="-228600" lvl="0" marL="228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rial"/>
              <a:buAutoNum type="arabicPeriod"/>
            </a:pPr>
            <a:r>
              <a:rPr lang="en-US" sz="1600" u="none" strike="noStrike">
                <a:latin typeface="Bitter"/>
                <a:ea typeface="Bitter"/>
                <a:cs typeface="Bitter"/>
                <a:sym typeface="Bitter"/>
              </a:rPr>
              <a:t>Overall, I would give this course a grade of...[A-F, 5-point scale] </a:t>
            </a:r>
            <a:endParaRPr/>
          </a:p>
          <a:p>
            <a:pPr indent="-228600" lvl="0" marL="228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rial"/>
              <a:buAutoNum type="arabicPeriod"/>
            </a:pPr>
            <a:r>
              <a:rPr lang="en-US" sz="1600" u="none" strike="noStrike">
                <a:latin typeface="Bitter"/>
                <a:ea typeface="Bitter"/>
                <a:cs typeface="Bitter"/>
                <a:sym typeface="Bitter"/>
              </a:rPr>
              <a:t>The grading was based on the requirements stated in the syllabus. [Options]. </a:t>
            </a:r>
            <a:endParaRPr/>
          </a:p>
          <a:p>
            <a:pPr indent="-228600" lvl="0" marL="228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rial"/>
              <a:buAutoNum type="arabicPeriod"/>
            </a:pPr>
            <a:r>
              <a:rPr b="1" lang="en-US" sz="1600" u="none" strike="noStrike">
                <a:latin typeface="Bitter"/>
                <a:ea typeface="Bitter"/>
                <a:cs typeface="Bitter"/>
                <a:sym typeface="Bitter"/>
              </a:rPr>
              <a:t>On average, how many hours per week did you spend on this course outside of class? [Options]</a:t>
            </a:r>
            <a:endParaRPr/>
          </a:p>
          <a:p>
            <a:pPr indent="-228600" lvl="0" marL="228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rial"/>
              <a:buAutoNum type="arabicPeriod"/>
            </a:pPr>
            <a:r>
              <a:rPr b="1" lang="en-US" sz="1600" u="none" strike="noStrike">
                <a:latin typeface="Bitter"/>
                <a:ea typeface="Bitter"/>
                <a:cs typeface="Bitter"/>
                <a:sym typeface="Bitter"/>
              </a:rPr>
              <a:t>The textbook, readings and required resources were valuable. [Options]. </a:t>
            </a:r>
            <a:endParaRPr/>
          </a:p>
          <a:p>
            <a:pPr indent="-228600" lvl="0" marL="228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rial"/>
              <a:buAutoNum type="arabicPeriod"/>
            </a:pPr>
            <a:r>
              <a:rPr lang="en-US" sz="1600" u="none" strike="noStrike">
                <a:latin typeface="Bitter"/>
                <a:ea typeface="Bitter"/>
                <a:cs typeface="Bitter"/>
                <a:sym typeface="Bitter"/>
              </a:rPr>
              <a:t>Did the use of the required textbooks, readings or resources sufficiently justify their cost? [Options]. </a:t>
            </a:r>
            <a:endParaRPr/>
          </a:p>
          <a:p>
            <a:pPr indent="-228600" lvl="0" marL="228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rial"/>
              <a:buAutoNum type="arabicPeriod"/>
            </a:pPr>
            <a:r>
              <a:rPr lang="en-US" sz="1600" u="none" strike="noStrike">
                <a:latin typeface="Bitter"/>
                <a:ea typeface="Bitter"/>
                <a:cs typeface="Bitter"/>
                <a:sym typeface="Bitter"/>
              </a:rPr>
              <a:t>My anticipated grade in this class is:  [Scale: A,B,C,D,F,P,S,U, I Don’t Know]</a:t>
            </a:r>
            <a:endParaRPr/>
          </a:p>
          <a:p>
            <a:pPr indent="-228600" lvl="0" marL="228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rial"/>
              <a:buAutoNum type="arabicPeriod"/>
            </a:pPr>
            <a:r>
              <a:rPr lang="en-US" sz="1600" u="none" strike="noStrike">
                <a:latin typeface="Bitter"/>
                <a:ea typeface="Bitter"/>
                <a:cs typeface="Bitter"/>
                <a:sym typeface="Bitter"/>
              </a:rPr>
              <a:t>How often did you attend this class? [Options].</a:t>
            </a:r>
            <a:endParaRPr/>
          </a:p>
          <a:p>
            <a:pPr indent="-228600" lvl="0" marL="228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rial"/>
              <a:buAutoNum type="arabicPeriod"/>
            </a:pPr>
            <a:r>
              <a:rPr b="1" lang="en-US" sz="1600" u="none" strike="noStrike">
                <a:latin typeface="Bitter"/>
                <a:ea typeface="Bitter"/>
                <a:cs typeface="Bitter"/>
                <a:sym typeface="Bitter"/>
              </a:rPr>
              <a:t>What, if anything, did you find most valuable about this course? (Open)</a:t>
            </a:r>
            <a:endParaRPr/>
          </a:p>
          <a:p>
            <a:pPr indent="-228600" lvl="0" marL="228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rial"/>
              <a:buAutoNum type="arabicPeriod"/>
            </a:pPr>
            <a:r>
              <a:rPr b="1" lang="en-US" sz="1600" u="none" strike="noStrike">
                <a:latin typeface="Bitter"/>
                <a:ea typeface="Bitter"/>
                <a:cs typeface="Bitter"/>
                <a:sym typeface="Bitter"/>
              </a:rPr>
              <a:t>In what ways, if any, could the course be improved? (Open)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3347da29b9e_1_5"/>
          <p:cNvSpPr txBox="1"/>
          <p:nvPr>
            <p:ph type="title"/>
          </p:nvPr>
        </p:nvSpPr>
        <p:spPr>
          <a:xfrm>
            <a:off x="628650" y="98466"/>
            <a:ext cx="7886700" cy="635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/>
              <a:t>Revised Questions (will launch sp25)</a:t>
            </a:r>
            <a:endParaRPr/>
          </a:p>
        </p:txBody>
      </p:sp>
      <p:sp>
        <p:nvSpPr>
          <p:cNvPr id="174" name="Google Shape;174;g3347da29b9e_1_5"/>
          <p:cNvSpPr txBox="1"/>
          <p:nvPr>
            <p:ph idx="2" type="body"/>
          </p:nvPr>
        </p:nvSpPr>
        <p:spPr>
          <a:xfrm>
            <a:off x="628650" y="794825"/>
            <a:ext cx="7885500" cy="3877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3429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AutoNum type="arabicPeriod"/>
            </a:pPr>
            <a:r>
              <a:rPr lang="en-US" u="none" strike="noStrike">
                <a:latin typeface="Bitter"/>
                <a:ea typeface="Bitter"/>
                <a:cs typeface="Bitter"/>
                <a:sym typeface="Bitter"/>
              </a:rPr>
              <a:t>The instructor clearly communicated what was expected of me in this course and the rules of classroom engagement. [5pt: Strongly Agree to Strongly Disagree]</a:t>
            </a:r>
            <a:endParaRPr/>
          </a:p>
          <a:p>
            <a:pPr indent="-342900" lvl="0" marL="3429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AutoNum type="arabicPeriod"/>
            </a:pPr>
            <a:r>
              <a:rPr b="1" lang="en-US" u="none" strike="noStrike">
                <a:latin typeface="Bitter"/>
                <a:ea typeface="Bitter"/>
                <a:cs typeface="Bitter"/>
                <a:sym typeface="Bitter"/>
              </a:rPr>
              <a:t>The instructor was effective in teaching the subject matter [5pt: Strongly Agree to Strongly Disagree]</a:t>
            </a:r>
            <a:endParaRPr u="none" strike="noStrike">
              <a:latin typeface="Bitter"/>
              <a:ea typeface="Bitter"/>
              <a:cs typeface="Bitter"/>
              <a:sym typeface="Bitter"/>
            </a:endParaRPr>
          </a:p>
          <a:p>
            <a:pPr indent="-342900" lvl="0" marL="3429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AutoNum type="arabicPeriod"/>
            </a:pPr>
            <a:r>
              <a:rPr lang="en-US" u="none" strike="noStrike">
                <a:latin typeface="Bitter"/>
                <a:ea typeface="Bitter"/>
                <a:cs typeface="Bitter"/>
                <a:sym typeface="Bitter"/>
              </a:rPr>
              <a:t>I think the overall quality of the course was [Excellent, Very Good, Good, Fair, Poor] </a:t>
            </a:r>
            <a:endParaRPr/>
          </a:p>
          <a:p>
            <a:pPr indent="-342900" lvl="0" marL="3429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AutoNum type="arabicPeriod"/>
            </a:pPr>
            <a:r>
              <a:rPr lang="en-US" u="none" strike="noStrike">
                <a:latin typeface="Bitter"/>
                <a:ea typeface="Bitter"/>
                <a:cs typeface="Bitter"/>
                <a:sym typeface="Bitter"/>
              </a:rPr>
              <a:t>The course content (assignments, readings, lectures, etc.) helped me meet the learning expectations set forth by the instructor. [5pt: Strongly Agree to Strongly Disagree] </a:t>
            </a:r>
            <a:endParaRPr/>
          </a:p>
          <a:p>
            <a:pPr indent="-342900" lvl="0" marL="3429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AutoNum type="arabicPeriod"/>
            </a:pPr>
            <a:r>
              <a:rPr b="1" lang="en-US" u="none" strike="noStrike">
                <a:latin typeface="Bitter"/>
                <a:ea typeface="Bitter"/>
                <a:cs typeface="Bitter"/>
                <a:sym typeface="Bitter"/>
              </a:rPr>
              <a:t>The textbook, readings and required resources were valuable. [Agree / Disagree / I did not read the required materials / No text, readings or resources were required]</a:t>
            </a:r>
            <a:endParaRPr u="none" strike="noStrike">
              <a:latin typeface="Bitter"/>
              <a:ea typeface="Bitter"/>
              <a:cs typeface="Bitter"/>
              <a:sym typeface="Bitter"/>
            </a:endParaRPr>
          </a:p>
          <a:p>
            <a:pPr indent="-342900" lvl="0" marL="3429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AutoNum type="arabicPeriod"/>
            </a:pPr>
            <a:r>
              <a:rPr lang="en-US" u="none" strike="noStrike">
                <a:latin typeface="Bitter"/>
                <a:ea typeface="Bitter"/>
                <a:cs typeface="Bitter"/>
                <a:sym typeface="Bitter"/>
              </a:rPr>
              <a:t>The class environment was inclusive towards people of diverse backgrounds, identities, life experiences and diversity of thought. [5pt: Strongly Agree to Strongly Disagree]</a:t>
            </a:r>
            <a:endParaRPr/>
          </a:p>
          <a:p>
            <a:pPr indent="-342900" lvl="0" marL="3429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AutoNum type="arabicPeriod"/>
            </a:pPr>
            <a:r>
              <a:rPr lang="en-US" u="none" strike="noStrike">
                <a:latin typeface="Bitter"/>
                <a:ea typeface="Bitter"/>
                <a:cs typeface="Bitter"/>
                <a:sym typeface="Bitter"/>
              </a:rPr>
              <a:t>The methods of evaluating my work were fair. [5pt: Strongly Agree to Strongly Disagree]</a:t>
            </a:r>
            <a:endParaRPr/>
          </a:p>
          <a:p>
            <a:pPr indent="-342900" lvl="0" marL="3429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AutoNum type="arabicPeriod"/>
            </a:pPr>
            <a:r>
              <a:rPr b="1" lang="en-US" u="none" strike="noStrike">
                <a:latin typeface="Bitter"/>
                <a:ea typeface="Bitter"/>
                <a:cs typeface="Bitter"/>
                <a:sym typeface="Bitter"/>
              </a:rPr>
              <a:t>On average, how many hours did you spend on the course outside of class? [0-3 hours / 4-6 hours / 7-9 hours / 10+ hours]</a:t>
            </a:r>
            <a:endParaRPr u="none" strike="noStrike">
              <a:latin typeface="Bitter"/>
              <a:ea typeface="Bitter"/>
              <a:cs typeface="Bitter"/>
              <a:sym typeface="Bitter"/>
            </a:endParaRPr>
          </a:p>
          <a:p>
            <a:pPr indent="-342900" lvl="0" marL="3429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AutoNum type="arabicPeriod"/>
            </a:pPr>
            <a:r>
              <a:rPr b="1" lang="en-US" u="none" strike="noStrike">
                <a:latin typeface="Bitter"/>
                <a:ea typeface="Bitter"/>
                <a:cs typeface="Bitter"/>
                <a:sym typeface="Bitter"/>
              </a:rPr>
              <a:t>What did you find most valuable about this course? (open)</a:t>
            </a:r>
            <a:endParaRPr u="none" strike="noStrike">
              <a:latin typeface="Bitter"/>
              <a:ea typeface="Bitter"/>
              <a:cs typeface="Bitter"/>
              <a:sym typeface="Bitter"/>
            </a:endParaRPr>
          </a:p>
          <a:p>
            <a:pPr indent="-342900" lvl="0" marL="3429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AutoNum type="arabicPeriod"/>
            </a:pPr>
            <a:r>
              <a:rPr b="1" lang="en-US" u="none" strike="noStrike">
                <a:latin typeface="Bitter"/>
                <a:ea typeface="Bitter"/>
                <a:cs typeface="Bitter"/>
                <a:sym typeface="Bitter"/>
              </a:rPr>
              <a:t>In what ways could the course be improved? (open)</a:t>
            </a:r>
            <a:endParaRPr u="none" strike="noStrike">
              <a:latin typeface="Bitter"/>
              <a:ea typeface="Bitter"/>
              <a:cs typeface="Bitter"/>
              <a:sym typeface="Bitter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329c95d3910_0_24"/>
          <p:cNvSpPr txBox="1"/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Reviewing Your Course Evaluation</a:t>
            </a:r>
            <a:endParaRPr/>
          </a:p>
        </p:txBody>
      </p:sp>
      <p:sp>
        <p:nvSpPr>
          <p:cNvPr id="180" name="Google Shape;180;g329c95d3910_0_24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81" name="Google Shape;181;g329c95d3910_0_24"/>
          <p:cNvSpPr txBox="1"/>
          <p:nvPr>
            <p:ph idx="1" type="body"/>
          </p:nvPr>
        </p:nvSpPr>
        <p:spPr>
          <a:xfrm>
            <a:off x="628650" y="1416050"/>
            <a:ext cx="7886700" cy="3193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457200" rtl="0" algn="l">
              <a:spcBef>
                <a:spcPts val="750"/>
              </a:spcBef>
              <a:spcAft>
                <a:spcPts val="0"/>
              </a:spcAft>
              <a:buSzPts val="1800"/>
              <a:buAutoNum type="arabicPeriod"/>
            </a:pPr>
            <a:r>
              <a:rPr lang="en-US"/>
              <a:t>Log onto </a:t>
            </a:r>
            <a:r>
              <a:rPr lang="en-US" u="sng">
                <a:solidFill>
                  <a:schemeClr val="hlink"/>
                </a:solidFill>
                <a:hlinkClick r:id="rId3"/>
              </a:rPr>
              <a:t>Course Eval</a:t>
            </a:r>
            <a:r>
              <a:rPr lang="en-US"/>
              <a:t>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-US"/>
              <a:t>Select one course from Fall 2024</a:t>
            </a:r>
            <a:endParaRPr/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SzPts val="1100"/>
              <a:buAutoNum type="alphaLcPeriod"/>
            </a:pPr>
            <a:r>
              <a:rPr lang="en-US"/>
              <a:t>Choose one course you  taught last semester for review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-US"/>
              <a:t>Review </a:t>
            </a:r>
            <a:r>
              <a:rPr lang="en-US"/>
              <a:t>student</a:t>
            </a:r>
            <a:r>
              <a:rPr lang="en-US"/>
              <a:t> feedback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-US"/>
              <a:t>Questions to focus on </a:t>
            </a:r>
            <a:endParaRPr/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SzPts val="1100"/>
              <a:buAutoNum type="alphaLcPeriod"/>
            </a:pPr>
            <a:r>
              <a:rPr b="1" lang="en-US"/>
              <a:t>Question 4:</a:t>
            </a:r>
            <a:r>
              <a:rPr lang="en-US"/>
              <a:t> The grading was based on the requirements stated in the syllabus.</a:t>
            </a:r>
            <a:endParaRPr/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SzPts val="1100"/>
              <a:buAutoNum type="alphaLcPeriod"/>
            </a:pPr>
            <a:r>
              <a:rPr b="1" lang="en-US"/>
              <a:t>Question 5: </a:t>
            </a:r>
            <a:r>
              <a:rPr lang="en-US"/>
              <a:t>The textbook, readings and required resources were valuable.</a:t>
            </a:r>
            <a:endParaRPr/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SzPts val="1100"/>
              <a:buAutoNum type="alphaLcPeriod"/>
            </a:pPr>
            <a:r>
              <a:rPr b="1" lang="en-US"/>
              <a:t>Question 11: </a:t>
            </a:r>
            <a:r>
              <a:rPr lang="en-US"/>
              <a:t>What, if anything did you find valuable about this course?</a:t>
            </a:r>
            <a:endParaRPr/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SzPts val="1100"/>
              <a:buAutoNum type="alphaLcPeriod"/>
            </a:pPr>
            <a:r>
              <a:rPr b="1" lang="en-US"/>
              <a:t>Question 12:</a:t>
            </a:r>
            <a:r>
              <a:rPr lang="en-US"/>
              <a:t> In what ways, if any, could this course be improved?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-US"/>
              <a:t>Note Feedback Trends </a:t>
            </a:r>
            <a:endParaRPr/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SzPts val="1100"/>
              <a:buAutoNum type="alphaLcPeriod"/>
            </a:pPr>
            <a:r>
              <a:rPr lang="en-US"/>
              <a:t>Identify and document common themes, patterns, and trends in the </a:t>
            </a:r>
            <a:r>
              <a:rPr lang="en-US"/>
              <a:t>feedback</a:t>
            </a:r>
            <a:r>
              <a:rPr lang="en-US"/>
              <a:t> 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329c95d3910_0_72"/>
          <p:cNvSpPr txBox="1"/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Reflection and Discussion</a:t>
            </a:r>
            <a:endParaRPr/>
          </a:p>
        </p:txBody>
      </p:sp>
      <p:sp>
        <p:nvSpPr>
          <p:cNvPr id="187" name="Google Shape;187;g329c95d3910_0_72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88" name="Google Shape;188;g329c95d3910_0_72"/>
          <p:cNvSpPr txBox="1"/>
          <p:nvPr>
            <p:ph idx="1" type="body"/>
          </p:nvPr>
        </p:nvSpPr>
        <p:spPr>
          <a:xfrm>
            <a:off x="628650" y="1416050"/>
            <a:ext cx="3943500" cy="3193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457200" rtl="0" algn="l">
              <a:spcBef>
                <a:spcPts val="750"/>
              </a:spcBef>
              <a:spcAft>
                <a:spcPts val="0"/>
              </a:spcAft>
              <a:buSzPts val="1800"/>
              <a:buChar char="●"/>
            </a:pPr>
            <a:r>
              <a:rPr lang="en-US"/>
              <a:t>Insights and Trends </a:t>
            </a:r>
            <a:endParaRPr/>
          </a:p>
          <a:p>
            <a:pPr indent="-292100" lvl="0" marL="914400" rtl="0" algn="l">
              <a:spcBef>
                <a:spcPts val="0"/>
              </a:spcBef>
              <a:spcAft>
                <a:spcPts val="0"/>
              </a:spcAft>
              <a:buSzPts val="1000"/>
              <a:buAutoNum type="arabicPeriod"/>
            </a:pPr>
            <a:r>
              <a:rPr lang="en-US" sz="1000"/>
              <a:t>Were there any </a:t>
            </a:r>
            <a:r>
              <a:rPr lang="en-US" sz="1000"/>
              <a:t>surprising</a:t>
            </a:r>
            <a:r>
              <a:rPr lang="en-US" sz="1000"/>
              <a:t> patterns or insights that stood out to you?</a:t>
            </a:r>
            <a:r>
              <a:rPr lang="en-US"/>
              <a:t>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/>
              <a:t>Concerns and Positive Feedback </a:t>
            </a:r>
            <a:endParaRPr/>
          </a:p>
          <a:p>
            <a:pPr indent="-285750" lvl="0" marL="914400" rtl="0" algn="l">
              <a:spcBef>
                <a:spcPts val="0"/>
              </a:spcBef>
              <a:spcAft>
                <a:spcPts val="0"/>
              </a:spcAft>
              <a:buSzPts val="900"/>
              <a:buAutoNum type="arabicPeriod"/>
            </a:pPr>
            <a:r>
              <a:rPr lang="en-US" sz="1000"/>
              <a:t>What were the most frequently mentioned concerns from students? </a:t>
            </a:r>
            <a:endParaRPr sz="1000"/>
          </a:p>
          <a:p>
            <a:pPr indent="-285750" lvl="0" marL="914400" rtl="0" algn="l">
              <a:spcBef>
                <a:spcPts val="0"/>
              </a:spcBef>
              <a:spcAft>
                <a:spcPts val="0"/>
              </a:spcAft>
              <a:buSzPts val="900"/>
              <a:buAutoNum type="arabicPeriod"/>
            </a:pPr>
            <a:r>
              <a:rPr lang="en-US" sz="1000"/>
              <a:t>What positive feedback did you receive that you can build upon? </a:t>
            </a:r>
            <a:endParaRPr sz="1000"/>
          </a:p>
          <a:p>
            <a:pPr indent="-342900" lvl="0" marL="457200" rtl="0" algn="l">
              <a:spcBef>
                <a:spcPts val="750"/>
              </a:spcBef>
              <a:spcAft>
                <a:spcPts val="0"/>
              </a:spcAft>
              <a:buSzPts val="1800"/>
              <a:buChar char="●"/>
            </a:pPr>
            <a:r>
              <a:rPr lang="en-US"/>
              <a:t>Actionable Improvements </a:t>
            </a:r>
            <a:endParaRPr/>
          </a:p>
          <a:p>
            <a:pPr indent="-292100" lvl="0" marL="914400" rtl="0" algn="l">
              <a:spcBef>
                <a:spcPts val="0"/>
              </a:spcBef>
              <a:spcAft>
                <a:spcPts val="0"/>
              </a:spcAft>
              <a:buSzPts val="1000"/>
              <a:buAutoNum type="arabicPeriod"/>
            </a:pPr>
            <a:r>
              <a:rPr lang="en-US" sz="1000"/>
              <a:t>Based on the feedback, what </a:t>
            </a:r>
            <a:r>
              <a:rPr lang="en-US" sz="1000"/>
              <a:t>specific</a:t>
            </a:r>
            <a:r>
              <a:rPr lang="en-US" sz="1000"/>
              <a:t> changes can you implement to address student outcomes? </a:t>
            </a:r>
            <a:endParaRPr sz="1000"/>
          </a:p>
          <a:p>
            <a:pPr indent="-292100" lvl="0" marL="914400" rtl="0" algn="l">
              <a:spcBef>
                <a:spcPts val="0"/>
              </a:spcBef>
              <a:spcAft>
                <a:spcPts val="0"/>
              </a:spcAft>
              <a:buSzPts val="1000"/>
              <a:buAutoNum type="arabicPeriod"/>
            </a:pPr>
            <a:r>
              <a:rPr lang="en-US" sz="1000"/>
              <a:t>How can you enhance the aspects of the course that </a:t>
            </a:r>
            <a:r>
              <a:rPr lang="en-US" sz="1000"/>
              <a:t>received</a:t>
            </a:r>
            <a:r>
              <a:rPr lang="en-US" sz="1000"/>
              <a:t> positive feedback? </a:t>
            </a:r>
            <a:endParaRPr sz="10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329c95d3910_0_42"/>
          <p:cNvSpPr txBox="1"/>
          <p:nvPr>
            <p:ph type="ctrTitle"/>
          </p:nvPr>
        </p:nvSpPr>
        <p:spPr>
          <a:xfrm>
            <a:off x="1294950" y="1975801"/>
            <a:ext cx="6554100" cy="11919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Questions?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329c95d3910_0_0"/>
          <p:cNvSpPr txBox="1"/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Session Objectives </a:t>
            </a:r>
            <a:endParaRPr/>
          </a:p>
        </p:txBody>
      </p:sp>
      <p:sp>
        <p:nvSpPr>
          <p:cNvPr id="73" name="Google Shape;73;g329c95d3910_0_0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4" name="Google Shape;74;g329c95d3910_0_0"/>
          <p:cNvSpPr txBox="1"/>
          <p:nvPr>
            <p:ph idx="1" type="body"/>
          </p:nvPr>
        </p:nvSpPr>
        <p:spPr>
          <a:xfrm>
            <a:off x="628650" y="1416050"/>
            <a:ext cx="7886700" cy="3193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457200" rtl="0" algn="l">
              <a:spcBef>
                <a:spcPts val="750"/>
              </a:spcBef>
              <a:spcAft>
                <a:spcPts val="0"/>
              </a:spcAft>
              <a:buSzPts val="1800"/>
              <a:buAutoNum type="arabicPeriod"/>
            </a:pPr>
            <a:r>
              <a:rPr lang="en-US"/>
              <a:t>Understanding the Value of Student Feedback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-US"/>
              <a:t>Identify Trends and Patterns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-US"/>
              <a:t>Reflect on Potential Instructional Improvements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07955fc071_0_7"/>
          <p:cNvSpPr txBox="1"/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4800"/>
              <a:t>Agenda</a:t>
            </a:r>
            <a:endParaRPr i="1" sz="4800"/>
          </a:p>
        </p:txBody>
      </p:sp>
      <p:sp>
        <p:nvSpPr>
          <p:cNvPr id="80" name="Google Shape;80;g307955fc071_0_7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81" name="Google Shape;81;g307955fc071_0_7"/>
          <p:cNvSpPr txBox="1"/>
          <p:nvPr>
            <p:ph idx="1" type="body"/>
          </p:nvPr>
        </p:nvSpPr>
        <p:spPr>
          <a:xfrm>
            <a:off x="661025" y="1568450"/>
            <a:ext cx="7919700" cy="21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17500" lvl="0" marL="457200" rtl="0" algn="l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Introduction </a:t>
            </a:r>
            <a:endParaRPr/>
          </a:p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Understanding Course </a:t>
            </a:r>
            <a:r>
              <a:rPr lang="en-US"/>
              <a:t>Evaluation</a:t>
            </a:r>
            <a:r>
              <a:rPr lang="en-US"/>
              <a:t> Data</a:t>
            </a:r>
            <a:endParaRPr/>
          </a:p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Reviewing Your Course Evaluations</a:t>
            </a:r>
            <a:endParaRPr/>
          </a:p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Discussion and Suggestions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32cd38120df_1_0"/>
          <p:cNvSpPr txBox="1"/>
          <p:nvPr>
            <p:ph type="ctrTitle"/>
          </p:nvPr>
        </p:nvSpPr>
        <p:spPr>
          <a:xfrm>
            <a:off x="628651" y="1784152"/>
            <a:ext cx="6554100" cy="17907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900"/>
              <a:t>What was the completion rate </a:t>
            </a:r>
            <a:r>
              <a:rPr lang="en-US" sz="4900"/>
              <a:t>of course evaluations for your Fall 2024 courses? </a:t>
            </a:r>
            <a:endParaRPr sz="49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29c95d3910_0_12"/>
          <p:cNvSpPr txBox="1"/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Importance of Student Feedback</a:t>
            </a:r>
            <a:endParaRPr/>
          </a:p>
        </p:txBody>
      </p:sp>
      <p:sp>
        <p:nvSpPr>
          <p:cNvPr id="92" name="Google Shape;92;g329c95d3910_0_12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93" name="Google Shape;93;g329c95d3910_0_12"/>
          <p:cNvSpPr txBox="1"/>
          <p:nvPr>
            <p:ph idx="1" type="body"/>
          </p:nvPr>
        </p:nvSpPr>
        <p:spPr>
          <a:xfrm>
            <a:off x="628650" y="1416050"/>
            <a:ext cx="7886700" cy="3193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457200" rtl="0" algn="l">
              <a:spcBef>
                <a:spcPts val="750"/>
              </a:spcBef>
              <a:spcAft>
                <a:spcPts val="0"/>
              </a:spcAft>
              <a:buSzPts val="1800"/>
              <a:buChar char="●"/>
            </a:pPr>
            <a:r>
              <a:rPr b="1" lang="en-US"/>
              <a:t>Enhances</a:t>
            </a:r>
            <a:r>
              <a:rPr b="1" lang="en-US"/>
              <a:t> Teaching Quality:</a:t>
            </a:r>
            <a:r>
              <a:rPr lang="en-US"/>
              <a:t> Informs educators of students’ perspective on their academic experiences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b="1" lang="en-US"/>
              <a:t>Promotes Student Engagement:</a:t>
            </a:r>
            <a:r>
              <a:rPr lang="en-US"/>
              <a:t> Fosters a sense of involvement and investment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b="1" lang="en-US"/>
              <a:t>Identifies Strengths and </a:t>
            </a:r>
            <a:r>
              <a:rPr b="1" lang="en-US"/>
              <a:t>Weaknesses:</a:t>
            </a:r>
            <a:r>
              <a:rPr lang="en-US"/>
              <a:t> Recognizes areas of success and areas needing attention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b="1" lang="en-US"/>
              <a:t>Supports </a:t>
            </a:r>
            <a:r>
              <a:rPr b="1" lang="en-US"/>
              <a:t>Continuous</a:t>
            </a:r>
            <a:r>
              <a:rPr b="1" lang="en-US"/>
              <a:t> Improvement: </a:t>
            </a:r>
            <a:r>
              <a:rPr lang="en-US"/>
              <a:t>Encourages ongoing assessment of teaching and course content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b="1" lang="en-US"/>
              <a:t>Facilitates Communication:</a:t>
            </a:r>
            <a:r>
              <a:rPr lang="en-US"/>
              <a:t> Opens dialogue between students and instructors, leading to a more responsive educational environment</a:t>
            </a:r>
            <a:endParaRPr/>
          </a:p>
          <a:p>
            <a:pPr indent="0" lvl="0" marL="0" rtl="0" algn="l">
              <a:spcBef>
                <a:spcPts val="75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75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750"/>
              </a:spcBef>
              <a:spcAft>
                <a:spcPts val="0"/>
              </a:spcAft>
              <a:buNone/>
            </a:pPr>
            <a:r>
              <a:rPr lang="en-US"/>
              <a:t>Resource: </a:t>
            </a:r>
            <a:r>
              <a:rPr lang="en-US" u="sng">
                <a:solidFill>
                  <a:schemeClr val="hlink"/>
                </a:solidFill>
                <a:hlinkClick r:id="rId3"/>
              </a:rPr>
              <a:t>Indiana University Bloomington</a:t>
            </a:r>
            <a:r>
              <a:rPr lang="en-US"/>
              <a:t> and </a:t>
            </a:r>
            <a:r>
              <a:rPr lang="en-US" u="sng">
                <a:solidFill>
                  <a:schemeClr val="hlink"/>
                </a:solidFill>
                <a:hlinkClick r:id="rId4"/>
              </a:rPr>
              <a:t>Vanderbilt University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329c95d3910_0_18"/>
          <p:cNvSpPr txBox="1"/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Understanding Course Evaluation Data</a:t>
            </a:r>
            <a:endParaRPr/>
          </a:p>
        </p:txBody>
      </p:sp>
      <p:sp>
        <p:nvSpPr>
          <p:cNvPr id="99" name="Google Shape;99;g329c95d3910_0_18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00" name="Google Shape;100;g329c95d3910_0_18"/>
          <p:cNvSpPr txBox="1"/>
          <p:nvPr>
            <p:ph idx="1" type="body"/>
          </p:nvPr>
        </p:nvSpPr>
        <p:spPr>
          <a:xfrm>
            <a:off x="628650" y="1416050"/>
            <a:ext cx="7886700" cy="3193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457200" rtl="0" algn="l">
              <a:spcBef>
                <a:spcPts val="750"/>
              </a:spcBef>
              <a:spcAft>
                <a:spcPts val="0"/>
              </a:spcAft>
              <a:buSzPts val="1800"/>
              <a:buChar char="●"/>
            </a:pPr>
            <a:r>
              <a:rPr lang="en-US"/>
              <a:t>Types of Data Collected</a:t>
            </a:r>
            <a:endParaRPr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b="1" lang="en-US"/>
              <a:t>Quantitative Data: </a:t>
            </a:r>
            <a:r>
              <a:rPr lang="en-US"/>
              <a:t>Likert Scale Responses: Numerical ratings (e.g., 1-5) on various aspects of the course</a:t>
            </a:r>
            <a:endParaRPr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b="1" lang="en-US"/>
              <a:t>Qualitative Data: </a:t>
            </a:r>
            <a:r>
              <a:rPr lang="en-US"/>
              <a:t>Open-Ended Responses: </a:t>
            </a:r>
            <a:r>
              <a:rPr lang="en-US"/>
              <a:t>Written comments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/>
              <a:t>Common Trends and Patterns</a:t>
            </a:r>
            <a:endParaRPr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b="1" lang="en-US"/>
              <a:t>High Ratings: </a:t>
            </a:r>
            <a:r>
              <a:rPr lang="en-US"/>
              <a:t>Consistently high scores in certain categories indicate strengths</a:t>
            </a:r>
            <a:endParaRPr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b="1" lang="en-US"/>
              <a:t>Low Ratings:</a:t>
            </a:r>
            <a:r>
              <a:rPr lang="en-US"/>
              <a:t> Areas with lower scores highlight </a:t>
            </a:r>
            <a:r>
              <a:rPr lang="en-US"/>
              <a:t>potential</a:t>
            </a:r>
            <a:r>
              <a:rPr lang="en-US"/>
              <a:t> issues </a:t>
            </a:r>
            <a:endParaRPr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b="1" lang="en-US"/>
              <a:t>Consistent Themes:</a:t>
            </a:r>
            <a:r>
              <a:rPr lang="en-US"/>
              <a:t> </a:t>
            </a:r>
            <a:r>
              <a:rPr lang="en-US"/>
              <a:t>Repeated</a:t>
            </a:r>
            <a:r>
              <a:rPr lang="en-US"/>
              <a:t> comments or </a:t>
            </a:r>
            <a:r>
              <a:rPr lang="en-US"/>
              <a:t>concerns</a:t>
            </a:r>
            <a:r>
              <a:rPr lang="en-US"/>
              <a:t> </a:t>
            </a:r>
            <a:r>
              <a:rPr lang="en-US"/>
              <a:t>across</a:t>
            </a:r>
            <a:r>
              <a:rPr lang="en-US"/>
              <a:t> multiple </a:t>
            </a:r>
            <a:r>
              <a:rPr lang="en-US"/>
              <a:t>evaluations</a:t>
            </a:r>
            <a:r>
              <a:rPr lang="en-US"/>
              <a:t> </a:t>
            </a:r>
            <a:endParaRPr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b="1" lang="en-US"/>
              <a:t>Outliers: </a:t>
            </a:r>
            <a:r>
              <a:rPr lang="en-US"/>
              <a:t>Unique or extreme responses that may </a:t>
            </a:r>
            <a:r>
              <a:rPr lang="en-US"/>
              <a:t>require</a:t>
            </a:r>
            <a:r>
              <a:rPr lang="en-US"/>
              <a:t> special attention</a:t>
            </a:r>
            <a:endParaRPr/>
          </a:p>
          <a:p>
            <a:pPr indent="0" lvl="0" marL="0" rtl="0" algn="l">
              <a:spcBef>
                <a:spcPts val="75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75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750"/>
              </a:spcBef>
              <a:spcAft>
                <a:spcPts val="0"/>
              </a:spcAft>
              <a:buNone/>
            </a:pPr>
            <a:r>
              <a:rPr lang="en-US"/>
              <a:t>Source: </a:t>
            </a:r>
            <a:r>
              <a:rPr lang="en-US" u="sng">
                <a:solidFill>
                  <a:schemeClr val="hlink"/>
                </a:solidFill>
                <a:hlinkClick r:id="rId3"/>
              </a:rPr>
              <a:t>Boise</a:t>
            </a:r>
            <a:r>
              <a:rPr lang="en-US" u="sng">
                <a:solidFill>
                  <a:schemeClr val="hlink"/>
                </a:solidFill>
                <a:hlinkClick r:id="rId4"/>
              </a:rPr>
              <a:t> State University 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29c95d3910_0_63"/>
          <p:cNvSpPr txBox="1"/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Interpreting and Decoding Student Comments</a:t>
            </a:r>
            <a:endParaRPr/>
          </a:p>
        </p:txBody>
      </p:sp>
      <p:sp>
        <p:nvSpPr>
          <p:cNvPr id="106" name="Google Shape;106;g329c95d3910_0_63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07" name="Google Shape;107;g329c95d3910_0_63"/>
          <p:cNvSpPr txBox="1"/>
          <p:nvPr>
            <p:ph idx="1" type="body"/>
          </p:nvPr>
        </p:nvSpPr>
        <p:spPr>
          <a:xfrm>
            <a:off x="628650" y="1416050"/>
            <a:ext cx="7886700" cy="3193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457200" rtl="0" algn="l">
              <a:spcBef>
                <a:spcPts val="750"/>
              </a:spcBef>
              <a:spcAft>
                <a:spcPts val="0"/>
              </a:spcAft>
              <a:buSzPts val="1800"/>
              <a:buChar char="●"/>
            </a:pPr>
            <a:r>
              <a:rPr b="1" lang="en-US"/>
              <a:t>Identify Key Words and </a:t>
            </a:r>
            <a:r>
              <a:rPr b="1" lang="en-US"/>
              <a:t>Phrases: </a:t>
            </a:r>
            <a:r>
              <a:rPr lang="en-US"/>
              <a:t>Look for recurring themes or words in comments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b="1" lang="en-US"/>
              <a:t>Contextual Understanding:</a:t>
            </a:r>
            <a:r>
              <a:rPr lang="en-US"/>
              <a:t> Consider the context of </a:t>
            </a:r>
            <a:r>
              <a:rPr lang="en-US"/>
              <a:t>feedback</a:t>
            </a:r>
            <a:r>
              <a:rPr lang="en-US"/>
              <a:t> </a:t>
            </a:r>
            <a:endParaRPr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-US"/>
              <a:t>(e.g., student workload, course difficulty)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b="1" lang="en-US"/>
              <a:t>Actionable Insights:</a:t>
            </a:r>
            <a:r>
              <a:rPr lang="en-US"/>
              <a:t> Focus on comments that provide specific suggestions or </a:t>
            </a:r>
            <a:r>
              <a:rPr lang="en-US"/>
              <a:t>highlight</a:t>
            </a:r>
            <a:r>
              <a:rPr lang="en-US"/>
              <a:t> clear areas for improvement </a:t>
            </a:r>
            <a:endParaRPr/>
          </a:p>
          <a:p>
            <a:pPr indent="0" lvl="0" marL="0" rtl="0" algn="l">
              <a:spcBef>
                <a:spcPts val="75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75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75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75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75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Source: </a:t>
            </a:r>
            <a:r>
              <a:rPr lang="en-US" u="sng">
                <a:solidFill>
                  <a:schemeClr val="hlink"/>
                </a:solidFill>
                <a:hlinkClick r:id="rId3"/>
              </a:rPr>
              <a:t>Boise State University 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29c95d3910_0_48"/>
          <p:cNvSpPr txBox="1"/>
          <p:nvPr>
            <p:ph type="title"/>
          </p:nvPr>
        </p:nvSpPr>
        <p:spPr>
          <a:xfrm>
            <a:off x="628650" y="346048"/>
            <a:ext cx="7886700" cy="615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Qualitative</a:t>
            </a:r>
            <a:r>
              <a:rPr lang="en-US"/>
              <a:t> vs Quantitative Feedback</a:t>
            </a:r>
            <a:endParaRPr/>
          </a:p>
        </p:txBody>
      </p:sp>
      <p:sp>
        <p:nvSpPr>
          <p:cNvPr id="113" name="Google Shape;113;g329c95d3910_0_48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14" name="Google Shape;114;g329c95d3910_0_48"/>
          <p:cNvSpPr txBox="1"/>
          <p:nvPr>
            <p:ph idx="1" type="body"/>
          </p:nvPr>
        </p:nvSpPr>
        <p:spPr>
          <a:xfrm>
            <a:off x="628650" y="1416050"/>
            <a:ext cx="3610500" cy="3279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750"/>
              </a:spcBef>
              <a:spcAft>
                <a:spcPts val="0"/>
              </a:spcAft>
              <a:buNone/>
            </a:pPr>
            <a:r>
              <a:rPr b="1" lang="en-US"/>
              <a:t>Quantitative</a:t>
            </a:r>
            <a:endParaRPr/>
          </a:p>
          <a:p>
            <a:pPr indent="0" lvl="0" marL="0" rtl="0" algn="l">
              <a:spcBef>
                <a:spcPts val="750"/>
              </a:spcBef>
              <a:spcAft>
                <a:spcPts val="0"/>
              </a:spcAft>
              <a:buNone/>
            </a:pPr>
            <a:r>
              <a:rPr lang="en-US" sz="1100"/>
              <a:t>4</a:t>
            </a:r>
            <a:r>
              <a:rPr lang="en-US" sz="1100"/>
              <a:t>. </a:t>
            </a:r>
            <a:r>
              <a:rPr lang="en-US" sz="1100"/>
              <a:t>The grading was based on the requirements stated in the syllabus. </a:t>
            </a:r>
            <a:endParaRPr sz="1100"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-US" sz="1100"/>
              <a:t>Agree </a:t>
            </a:r>
            <a:endParaRPr sz="1100"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-US" sz="1100"/>
              <a:t>Grading did not match the syllabus</a:t>
            </a:r>
            <a:endParaRPr sz="1100"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-US" sz="1100"/>
              <a:t>There was no syllabus </a:t>
            </a:r>
            <a:endParaRPr sz="1100"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-US" sz="1100"/>
              <a:t> I did not read the syllabus </a:t>
            </a:r>
            <a:endParaRPr sz="1100"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-US" sz="1100"/>
              <a:t>I don’t know</a:t>
            </a:r>
            <a:endParaRPr sz="1100"/>
          </a:p>
          <a:p>
            <a:pPr indent="0" lvl="0" marL="0" rtl="0" algn="l">
              <a:spcBef>
                <a:spcPts val="750"/>
              </a:spcBef>
              <a:spcAft>
                <a:spcPts val="0"/>
              </a:spcAft>
              <a:buNone/>
            </a:pPr>
            <a:r>
              <a:rPr lang="en-US" sz="1100"/>
              <a:t>5. The textbook, readings and required resources were valuable.</a:t>
            </a:r>
            <a:endParaRPr sz="1100"/>
          </a:p>
          <a:p>
            <a:pPr indent="-298450" lvl="0" marL="457200" rtl="0" algn="l">
              <a:spcBef>
                <a:spcPts val="750"/>
              </a:spcBef>
              <a:spcAft>
                <a:spcPts val="0"/>
              </a:spcAft>
              <a:buSzPts val="1100"/>
              <a:buChar char="●"/>
            </a:pPr>
            <a:r>
              <a:rPr lang="en-US" sz="1100"/>
              <a:t>Agree </a:t>
            </a:r>
            <a:endParaRPr sz="1100"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-US" sz="1100"/>
              <a:t>Disagree </a:t>
            </a:r>
            <a:endParaRPr sz="1100"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-US" sz="1100"/>
              <a:t>I did not read the required materials</a:t>
            </a:r>
            <a:endParaRPr sz="1100"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-US" sz="1100"/>
              <a:t>No text, readings or resources were required</a:t>
            </a:r>
            <a:endParaRPr b="1" sz="11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75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75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" name="Google Shape;115;g329c95d3910_0_48"/>
          <p:cNvSpPr txBox="1"/>
          <p:nvPr>
            <p:ph idx="1" type="body"/>
          </p:nvPr>
        </p:nvSpPr>
        <p:spPr>
          <a:xfrm>
            <a:off x="4904850" y="1416050"/>
            <a:ext cx="3610500" cy="3279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750"/>
              </a:spcBef>
              <a:spcAft>
                <a:spcPts val="0"/>
              </a:spcAft>
              <a:buNone/>
            </a:pPr>
            <a:r>
              <a:rPr b="1" lang="en-US"/>
              <a:t>Qualitative Data</a:t>
            </a:r>
            <a:endParaRPr/>
          </a:p>
          <a:p>
            <a:pPr indent="0" lvl="0" marL="0" rtl="0" algn="l">
              <a:spcBef>
                <a:spcPts val="750"/>
              </a:spcBef>
              <a:spcAft>
                <a:spcPts val="0"/>
              </a:spcAft>
              <a:buNone/>
            </a:pPr>
            <a:r>
              <a:rPr lang="en-US" sz="1100"/>
              <a:t>11. What, if anything did you find valuable about this course?</a:t>
            </a:r>
            <a:endParaRPr sz="1100"/>
          </a:p>
          <a:p>
            <a:pPr indent="0" lvl="0" marL="0" rtl="0" algn="l">
              <a:spcBef>
                <a:spcPts val="750"/>
              </a:spcBef>
              <a:spcAft>
                <a:spcPts val="0"/>
              </a:spcAft>
              <a:buNone/>
            </a:pPr>
            <a:r>
              <a:rPr lang="en-US" sz="1100"/>
              <a:t>12. In what ways, if any, could this course be improved? </a:t>
            </a:r>
            <a:endParaRPr sz="1100"/>
          </a:p>
        </p:txBody>
      </p:sp>
      <p:sp>
        <p:nvSpPr>
          <p:cNvPr id="116" name="Google Shape;116;g329c95d3910_0_48"/>
          <p:cNvSpPr txBox="1"/>
          <p:nvPr/>
        </p:nvSpPr>
        <p:spPr>
          <a:xfrm>
            <a:off x="628650" y="961350"/>
            <a:ext cx="45699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Stony Brook Course Evaluation </a:t>
            </a:r>
            <a:r>
              <a:rPr b="1" lang="en-US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Questions</a:t>
            </a:r>
            <a:r>
              <a:rPr lang="en-US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 </a:t>
            </a:r>
            <a:endParaRPr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329c95d3910_0_30"/>
          <p:cNvSpPr txBox="1"/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Using AI as a Thought Partner and Peer Mentor</a:t>
            </a:r>
            <a:endParaRPr/>
          </a:p>
        </p:txBody>
      </p:sp>
      <p:sp>
        <p:nvSpPr>
          <p:cNvPr id="122" name="Google Shape;122;g329c95d3910_0_30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23" name="Google Shape;123;g329c95d3910_0_30"/>
          <p:cNvSpPr txBox="1"/>
          <p:nvPr>
            <p:ph idx="1" type="body"/>
          </p:nvPr>
        </p:nvSpPr>
        <p:spPr>
          <a:xfrm>
            <a:off x="628650" y="1416050"/>
            <a:ext cx="7886700" cy="3193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457200" rtl="0" algn="l">
              <a:spcBef>
                <a:spcPts val="750"/>
              </a:spcBef>
              <a:spcAft>
                <a:spcPts val="0"/>
              </a:spcAft>
              <a:buSzPts val="1800"/>
              <a:buChar char="●"/>
            </a:pPr>
            <a:r>
              <a:rPr b="1" lang="en-US"/>
              <a:t>How AI can help</a:t>
            </a:r>
            <a:endParaRPr b="1"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-US"/>
              <a:t>Summarize key trends and themes</a:t>
            </a:r>
            <a:endParaRPr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-US"/>
              <a:t>Offer recommendations based on the feedback </a:t>
            </a:r>
            <a:r>
              <a:rPr lang="en-US"/>
              <a:t>received</a:t>
            </a:r>
            <a:r>
              <a:rPr lang="en-US"/>
              <a:t> </a:t>
            </a:r>
            <a:endParaRPr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-US"/>
              <a:t>Provide practice </a:t>
            </a:r>
            <a:r>
              <a:rPr lang="en-US"/>
              <a:t>suggestions</a:t>
            </a:r>
            <a:r>
              <a:rPr lang="en-US"/>
              <a:t> to improve teaching methods and course design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/>
              <a:t>Example Prompts</a:t>
            </a:r>
            <a:endParaRPr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-US"/>
              <a:t>From the responses to </a:t>
            </a:r>
            <a:r>
              <a:rPr lang="en-US"/>
              <a:t>question</a:t>
            </a:r>
            <a:r>
              <a:rPr lang="en-US"/>
              <a:t> 12, can you </a:t>
            </a:r>
            <a:r>
              <a:rPr lang="en-US"/>
              <a:t>identify</a:t>
            </a:r>
            <a:r>
              <a:rPr lang="en-US"/>
              <a:t> one strength and one area of improvement?  </a:t>
            </a:r>
            <a:endParaRPr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-US"/>
              <a:t>How can I address the most common concerns shared by students? </a:t>
            </a:r>
            <a:endParaRPr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-US"/>
              <a:t>What </a:t>
            </a:r>
            <a:r>
              <a:rPr lang="en-US"/>
              <a:t>strategies</a:t>
            </a:r>
            <a:r>
              <a:rPr lang="en-US"/>
              <a:t> can I implement to improve student </a:t>
            </a:r>
            <a:r>
              <a:rPr lang="en-US"/>
              <a:t>engagement based on feedback? 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SBU 2">
      <a:dk1>
        <a:srgbClr val="000000"/>
      </a:dk1>
      <a:lt1>
        <a:srgbClr val="990000"/>
      </a:lt1>
      <a:dk2>
        <a:srgbClr val="FEFFFF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/>
</file>