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5143500" type="screen16x9"/>
  <p:notesSz cx="6858000" cy="9144000"/>
  <p:embeddedFontLst>
    <p:embeddedFont>
      <p:font typeface="Alumni Sans" pitchFamily="2" charset="0"/>
      <p:regular r:id="rId28"/>
      <p:bold r:id="rId29"/>
      <p:italic r:id="rId30"/>
      <p:boldItalic r:id="rId31"/>
    </p:embeddedFont>
    <p:embeddedFont>
      <p:font typeface="Alumni Sans Medium" pitchFamily="2" charset="0"/>
      <p:regular r:id="rId32"/>
      <p:bold r:id="rId33"/>
      <p:italic r:id="rId34"/>
      <p:boldItalic r:id="rId35"/>
    </p:embeddedFont>
    <p:embeddedFont>
      <p:font typeface="Bitter" pitchFamily="2" charset="0"/>
      <p:regular r:id="rId36"/>
      <p:bold r:id="rId37"/>
      <p:italic r:id="rId38"/>
      <p:boldItalic r:id="rId39"/>
    </p:embeddedFont>
    <p:embeddedFont>
      <p:font typeface="Bitter Medium" pitchFamily="2" charset="0"/>
      <p:regular r:id="rId40"/>
      <p:bold r:id="rId41"/>
      <p:italic r:id="rId42"/>
      <p:boldItalic r:id="rId43"/>
    </p:embeddedFont>
    <p:embeddedFont>
      <p:font typeface="Geo" panose="020B0604020202020204"/>
      <p:regular r:id="rId44"/>
      <p:italic r:id="rId45"/>
    </p:embeddedFont>
    <p:embeddedFont>
      <p:font typeface="Georgia" panose="02040502050405020303" pitchFamily="18" charset="0"/>
      <p:regular r:id="rId46"/>
      <p:bold r:id="rId47"/>
      <p:italic r:id="rId48"/>
      <p:boldItalic r:id="rId49"/>
    </p:embeddedFont>
    <p:embeddedFont>
      <p:font typeface="Helvetica Neue" panose="020B0604020202020204" charset="0"/>
      <p:regular r:id="rId50"/>
      <p:bold r:id="rId51"/>
      <p:italic r:id="rId52"/>
      <p:boldItalic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font" Target="fonts/font20.fntdata"/><Relationship Id="rId50" Type="http://schemas.openxmlformats.org/officeDocument/2006/relationships/font" Target="fonts/font23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2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3" Type="http://schemas.openxmlformats.org/officeDocument/2006/relationships/font" Target="fonts/font26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font" Target="fonts/font21.fntdata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2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font" Target="fonts/font19.fntdata"/><Relationship Id="rId20" Type="http://schemas.openxmlformats.org/officeDocument/2006/relationships/slide" Target="slides/slide19.xml"/><Relationship Id="rId41" Type="http://schemas.openxmlformats.org/officeDocument/2006/relationships/font" Target="fonts/font14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font" Target="fonts/font22.fntdata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52" Type="http://schemas.openxmlformats.org/officeDocument/2006/relationships/font" Target="fonts/font2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eb537e4c30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2eb537e4c30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af877e36a2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af877e36a2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2af877e36a2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2af877e36a2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2f71dc706d_0_4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2f71dc706d_0_4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af877e36a2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9" name="Google Shape;229;g2af877e36a2_0_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g2af877e36a2_0_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af877e36a2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7" name="Google Shape;237;g2af877e36a2_0_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g2af877e36a2_0_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2f71dc706d_0_4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2f71dc706d_0_4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2f71dc706d_0_4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32f71dc706d_0_4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2f71dc706d_0_4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2f71dc706d_0_4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2f71dc706d_0_5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2f71dc706d_0_5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2f71dc706d_0_5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32f71dc706d_0_5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2f71dc706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g32f71dc706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2f71dc706d_0_5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32f71dc706d_0_5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https://stonybrookuniversity.co1.qualtrics.com/survey-builder/SV_b11u3dIKESo1SMC/edit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3368b1d919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33368b1d919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3368b1d919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3368b1d919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3368b1d919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33368b1d919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3368b1d919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33368b1d919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2af877e36a2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2af877e36a2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2f71dc706d_0_10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g32f71dc706d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2f71dc706d_0_2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g32f71dc706d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2f71dc706d_0_3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2f71dc706d_0_3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af877e36a2_1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2af877e36a2_1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af877e36a2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2af877e36a2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2f71dc706d_0_4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2f71dc706d_0_4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2f71dc706d_0_4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2f71dc706d_0_4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">
  <p:cSld name="TITLE_2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-17200" y="-6475"/>
            <a:ext cx="2299500" cy="51594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3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rgbClr val="000000"/>
                </a:solidFill>
              </a:rPr>
              <a:t>‹#›</a:t>
            </a:fld>
            <a:endParaRPr sz="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3" name="Google Shape;53;p13"/>
          <p:cNvSpPr txBox="1"/>
          <p:nvPr/>
        </p:nvSpPr>
        <p:spPr>
          <a:xfrm>
            <a:off x="7382309" y="4881314"/>
            <a:ext cx="14772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spAutoFit/>
          </a:bodyPr>
          <a:lstStyle/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"/>
              <a:buFont typeface="Arial"/>
              <a:buNone/>
            </a:pPr>
            <a:r>
              <a:rPr lang="en" sz="500">
                <a:solidFill>
                  <a:srgbClr val="000000"/>
                </a:solidFill>
              </a:rPr>
              <a:t>C</a:t>
            </a:r>
            <a:r>
              <a:rPr lang="en"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onfidential </a:t>
            </a:r>
            <a:r>
              <a:rPr lang="en" sz="500">
                <a:solidFill>
                  <a:srgbClr val="000000"/>
                </a:solidFill>
              </a:rPr>
              <a:t>&amp;</a:t>
            </a:r>
            <a:r>
              <a:rPr lang="en"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500">
                <a:solidFill>
                  <a:srgbClr val="000000"/>
                </a:solidFill>
              </a:rPr>
              <a:t>P</a:t>
            </a:r>
            <a:r>
              <a:rPr lang="en"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roprietary   | 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" name="Google Shape;54;p13"/>
          <p:cNvPicPr preferRelativeResize="0"/>
          <p:nvPr/>
        </p:nvPicPr>
        <p:blipFill rotWithShape="1">
          <a:blip r:embed="rId2">
            <a:alphaModFix/>
          </a:blip>
          <a:srcRect l="-657" r="-23473"/>
          <a:stretch/>
        </p:blipFill>
        <p:spPr>
          <a:xfrm>
            <a:off x="249600" y="4816975"/>
            <a:ext cx="1415700" cy="19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1 1">
  <p:cSld name="TITLE_1_1_1">
    <p:bg>
      <p:bgPr>
        <a:gradFill>
          <a:gsLst>
            <a:gs pos="0">
              <a:srgbClr val="990000"/>
            </a:gs>
            <a:gs pos="100000">
              <a:srgbClr val="D52027"/>
            </a:gs>
          </a:gsLst>
          <a:lin ang="10800025" scaled="0"/>
        </a:gra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1">
  <p:cSld name="TITLE_1_1_2">
    <p:bg>
      <p:bgPr>
        <a:gradFill>
          <a:gsLst>
            <a:gs pos="0">
              <a:srgbClr val="990000"/>
            </a:gs>
            <a:gs pos="100000">
              <a:srgbClr val="D52027"/>
            </a:gs>
          </a:gsLst>
          <a:lin ang="10800025" scaled="0"/>
        </a:gra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chemeClr val="lt1"/>
                </a:solidFill>
              </a:rPr>
              <a:t>‹#›</a:t>
            </a:fld>
            <a:endParaRPr sz="7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9" name="Google Shape;59;p15"/>
          <p:cNvSpPr txBox="1"/>
          <p:nvPr/>
        </p:nvSpPr>
        <p:spPr>
          <a:xfrm>
            <a:off x="7382309" y="4881314"/>
            <a:ext cx="14772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spAutoFit/>
          </a:bodyPr>
          <a:lstStyle/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"/>
              <a:buFont typeface="Arial"/>
              <a:buNone/>
            </a:pPr>
            <a:r>
              <a:rPr lang="en" sz="500">
                <a:solidFill>
                  <a:schemeClr val="lt1"/>
                </a:solidFill>
              </a:rPr>
              <a:t>C</a:t>
            </a:r>
            <a:r>
              <a:rPr lang="en" sz="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onfidential </a:t>
            </a:r>
            <a:r>
              <a:rPr lang="en" sz="500">
                <a:solidFill>
                  <a:schemeClr val="lt1"/>
                </a:solidFill>
              </a:rPr>
              <a:t>&amp;</a:t>
            </a:r>
            <a:r>
              <a:rPr lang="en" sz="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500">
                <a:solidFill>
                  <a:schemeClr val="lt1"/>
                </a:solidFill>
              </a:rPr>
              <a:t>P</a:t>
            </a:r>
            <a:r>
              <a:rPr lang="en" sz="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roprietary   | </a:t>
            </a:r>
            <a:endParaRPr sz="5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" name="Google Shape;60;p15"/>
          <p:cNvPicPr preferRelativeResize="0"/>
          <p:nvPr/>
        </p:nvPicPr>
        <p:blipFill rotWithShape="1">
          <a:blip r:embed="rId2">
            <a:alphaModFix/>
          </a:blip>
          <a:srcRect l="-657" r="-23473"/>
          <a:stretch/>
        </p:blipFill>
        <p:spPr>
          <a:xfrm>
            <a:off x="249600" y="4816975"/>
            <a:ext cx="1415700" cy="19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-Line Hed &amp; Bullets">
  <p:cSld name="1-Line Hed &amp; Bullets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sldNum" idx="12"/>
          </p:nvPr>
        </p:nvSpPr>
        <p:spPr>
          <a:xfrm>
            <a:off x="6342867" y="4714891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800100" y="1680695"/>
            <a:ext cx="7543800" cy="19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urier New"/>
              <a:buChar char="o"/>
              <a:defRPr sz="1400" b="0" i="0" u="none" strike="noStrike" cap="none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title"/>
          </p:nvPr>
        </p:nvSpPr>
        <p:spPr>
          <a:xfrm>
            <a:off x="777240" y="1021080"/>
            <a:ext cx="7543800" cy="7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_4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rgbClr val="000000"/>
                </a:solidFill>
              </a:rPr>
              <a:t>‹#›</a:t>
            </a:fld>
            <a:endParaRPr sz="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7" name="Google Shape;67;p17"/>
          <p:cNvSpPr txBox="1"/>
          <p:nvPr/>
        </p:nvSpPr>
        <p:spPr>
          <a:xfrm>
            <a:off x="7382309" y="4881314"/>
            <a:ext cx="14772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spAutoFit/>
          </a:bodyPr>
          <a:lstStyle/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"/>
              <a:buFont typeface="Arial"/>
              <a:buNone/>
            </a:pPr>
            <a:r>
              <a:rPr lang="en" sz="500">
                <a:solidFill>
                  <a:srgbClr val="000000"/>
                </a:solidFill>
              </a:rPr>
              <a:t>C</a:t>
            </a:r>
            <a:r>
              <a:rPr lang="en"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onfidential </a:t>
            </a:r>
            <a:r>
              <a:rPr lang="en" sz="500">
                <a:solidFill>
                  <a:srgbClr val="000000"/>
                </a:solidFill>
              </a:rPr>
              <a:t>&amp;</a:t>
            </a:r>
            <a:r>
              <a:rPr lang="en"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500">
                <a:solidFill>
                  <a:srgbClr val="000000"/>
                </a:solidFill>
              </a:rPr>
              <a:t>P</a:t>
            </a:r>
            <a:r>
              <a:rPr lang="en"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roprietary   | 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8" name="Google Shape;68;p17"/>
          <p:cNvPicPr preferRelativeResize="0"/>
          <p:nvPr/>
        </p:nvPicPr>
        <p:blipFill rotWithShape="1">
          <a:blip r:embed="rId2">
            <a:alphaModFix/>
          </a:blip>
          <a:srcRect l="-657" r="-23473"/>
          <a:stretch/>
        </p:blipFill>
        <p:spPr>
          <a:xfrm>
            <a:off x="249600" y="4816975"/>
            <a:ext cx="1415700" cy="19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16">
          <p15:clr>
            <a:srgbClr val="E46962"/>
          </p15:clr>
        </p15:guide>
        <p15:guide id="2" orient="horz" pos="216">
          <p15:clr>
            <a:srgbClr val="E46962"/>
          </p15:clr>
        </p15:guide>
        <p15:guide id="3" orient="horz" pos="3024">
          <p15:clr>
            <a:srgbClr val="E46962"/>
          </p15:clr>
        </p15:guide>
        <p15:guide id="4" pos="5544">
          <p15:clr>
            <a:srgbClr val="E46962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1 2">
  <p:cSld name="TITLE_1_1_3">
    <p:bg>
      <p:bgPr>
        <a:gradFill>
          <a:gsLst>
            <a:gs pos="0">
              <a:srgbClr val="990000"/>
            </a:gs>
            <a:gs pos="100000">
              <a:srgbClr val="D52027"/>
            </a:gs>
          </a:gsLst>
          <a:lin ang="10800025" scaled="0"/>
        </a:gra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8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chemeClr val="lt1"/>
                </a:solidFill>
              </a:rPr>
              <a:t>‹#›</a:t>
            </a:fld>
            <a:endParaRPr sz="7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1" name="Google Shape;71;p18"/>
          <p:cNvSpPr txBox="1"/>
          <p:nvPr/>
        </p:nvSpPr>
        <p:spPr>
          <a:xfrm>
            <a:off x="7382309" y="4881314"/>
            <a:ext cx="14772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spAutoFit/>
          </a:bodyPr>
          <a:lstStyle/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"/>
              <a:buFont typeface="Arial"/>
              <a:buNone/>
            </a:pPr>
            <a:r>
              <a:rPr lang="en" sz="500">
                <a:solidFill>
                  <a:schemeClr val="lt1"/>
                </a:solidFill>
              </a:rPr>
              <a:t>C</a:t>
            </a:r>
            <a:r>
              <a:rPr lang="en" sz="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onfidential </a:t>
            </a:r>
            <a:r>
              <a:rPr lang="en" sz="500">
                <a:solidFill>
                  <a:schemeClr val="lt1"/>
                </a:solidFill>
              </a:rPr>
              <a:t>&amp;</a:t>
            </a:r>
            <a:r>
              <a:rPr lang="en" sz="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500">
                <a:solidFill>
                  <a:schemeClr val="lt1"/>
                </a:solidFill>
              </a:rPr>
              <a:t>P</a:t>
            </a:r>
            <a:r>
              <a:rPr lang="en" sz="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roprietary   | </a:t>
            </a:r>
            <a:endParaRPr sz="5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" name="Google Shape;72;p18"/>
          <p:cNvPicPr preferRelativeResize="0"/>
          <p:nvPr/>
        </p:nvPicPr>
        <p:blipFill rotWithShape="1">
          <a:blip r:embed="rId2">
            <a:alphaModFix/>
          </a:blip>
          <a:srcRect l="-657" r="-23473"/>
          <a:stretch/>
        </p:blipFill>
        <p:spPr>
          <a:xfrm>
            <a:off x="249600" y="4816975"/>
            <a:ext cx="1415700" cy="19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-Line Hed, Bullets, Photo">
  <p:cSld name="2-Line Hed, Bullets, Photo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body" idx="1"/>
          </p:nvPr>
        </p:nvSpPr>
        <p:spPr>
          <a:xfrm>
            <a:off x="800100" y="2027917"/>
            <a:ext cx="3400500" cy="20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urier New"/>
              <a:buChar char="o"/>
              <a:defRPr sz="1400" b="0" i="0" u="none" strike="noStrike" cap="none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sldNum" idx="12"/>
          </p:nvPr>
        </p:nvSpPr>
        <p:spPr>
          <a:xfrm>
            <a:off x="6342867" y="4714891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6" name="Google Shape;76;p19"/>
          <p:cNvSpPr>
            <a:spLocks noGrp="1"/>
          </p:cNvSpPr>
          <p:nvPr>
            <p:ph type="pic" idx="2"/>
          </p:nvPr>
        </p:nvSpPr>
        <p:spPr>
          <a:xfrm>
            <a:off x="4390612" y="2027917"/>
            <a:ext cx="3953400" cy="2243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7" name="Google Shape;77;p19"/>
          <p:cNvSpPr txBox="1">
            <a:spLocks noGrp="1"/>
          </p:cNvSpPr>
          <p:nvPr>
            <p:ph type="title"/>
          </p:nvPr>
        </p:nvSpPr>
        <p:spPr>
          <a:xfrm>
            <a:off x="784860" y="1028700"/>
            <a:ext cx="7543800" cy="7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B - Blank w/ Grid">
  <p:cSld name="7B - Blank w/ Grid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1 1 3">
  <p:cSld name="TITLE_1_1_1_3">
    <p:bg>
      <p:bgPr>
        <a:gradFill>
          <a:gsLst>
            <a:gs pos="0">
              <a:srgbClr val="990000"/>
            </a:gs>
            <a:gs pos="100000">
              <a:srgbClr val="D52027"/>
            </a:gs>
          </a:gsLst>
          <a:lin ang="10800025" scaled="0"/>
        </a:gra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21"/>
          <p:cNvPicPr preferRelativeResize="0"/>
          <p:nvPr/>
        </p:nvPicPr>
        <p:blipFill rotWithShape="1">
          <a:blip r:embed="rId3">
            <a:alphaModFix/>
          </a:blip>
          <a:srcRect l="-657" r="-23473"/>
          <a:stretch/>
        </p:blipFill>
        <p:spPr>
          <a:xfrm>
            <a:off x="249600" y="4816975"/>
            <a:ext cx="1415700" cy="19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1 1 7">
  <p:cSld name="TITLE_1_1_1_7_2">
    <p:bg>
      <p:bgPr>
        <a:gradFill>
          <a:gsLst>
            <a:gs pos="0">
              <a:srgbClr val="990000"/>
            </a:gs>
            <a:gs pos="100000">
              <a:srgbClr val="D52027"/>
            </a:gs>
          </a:gsLst>
          <a:lin ang="10800025" scaled="0"/>
        </a:gra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22"/>
          <p:cNvPicPr preferRelativeResize="0"/>
          <p:nvPr/>
        </p:nvPicPr>
        <p:blipFill rotWithShape="1">
          <a:blip r:embed="rId3">
            <a:alphaModFix/>
          </a:blip>
          <a:srcRect l="-657" r="-23473"/>
          <a:stretch/>
        </p:blipFill>
        <p:spPr>
          <a:xfrm>
            <a:off x="249600" y="4816975"/>
            <a:ext cx="1415700" cy="19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9pPr>
          </a:lstStyle>
          <a:p>
            <a:endParaRPr/>
          </a:p>
        </p:txBody>
      </p:sp>
      <p:sp>
        <p:nvSpPr>
          <p:cNvPr id="87" name="Google Shape;87;p23"/>
          <p:cNvSpPr txBox="1">
            <a:spLocks noGrp="1"/>
          </p:cNvSpPr>
          <p:nvPr>
            <p:ph type="body" idx="1"/>
          </p:nvPr>
        </p:nvSpPr>
        <p:spPr>
          <a:xfrm>
            <a:off x="458788" y="997746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Google Shape;88;p2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9" name="Google Shape;89;p2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Google Shape;90;p2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 sz="800" b="1" i="0">
                <a:solidFill>
                  <a:srgbClr val="8283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800" b="1" i="0">
                <a:solidFill>
                  <a:srgbClr val="82838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800" b="1" i="0">
                <a:solidFill>
                  <a:srgbClr val="82838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800" b="1" i="0">
                <a:solidFill>
                  <a:srgbClr val="82838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800" b="1" i="0">
                <a:solidFill>
                  <a:srgbClr val="82838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800" b="1" i="0">
                <a:solidFill>
                  <a:srgbClr val="82838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800" b="1" i="0">
                <a:solidFill>
                  <a:srgbClr val="82838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800" b="1" i="0">
                <a:solidFill>
                  <a:srgbClr val="82838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800" b="1" i="0">
                <a:solidFill>
                  <a:srgbClr val="82838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s">
  <p:cSld name="Bullets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3" name="Google Shape;93;p24"/>
          <p:cNvSpPr txBox="1">
            <a:spLocks noGrp="1"/>
          </p:cNvSpPr>
          <p:nvPr>
            <p:ph type="body" idx="1"/>
          </p:nvPr>
        </p:nvSpPr>
        <p:spPr>
          <a:xfrm>
            <a:off x="629842" y="1201858"/>
            <a:ext cx="7885500" cy="4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68181"/>
              </a:lnSpc>
              <a:spcBef>
                <a:spcPts val="750"/>
              </a:spcBef>
              <a:spcAft>
                <a:spcPts val="0"/>
              </a:spcAft>
              <a:buSzPts val="2200"/>
              <a:buFont typeface="Alumni Sans"/>
              <a:buNone/>
              <a:defRPr sz="2200" b="1" cap="none">
                <a:latin typeface="Alumni Sans"/>
                <a:ea typeface="Alumni Sans"/>
                <a:cs typeface="Alumni Sans"/>
                <a:sym typeface="Alumni Sans"/>
              </a:defRPr>
            </a:lvl1pPr>
            <a:lvl2pPr marL="914400" lvl="1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350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94" name="Google Shape;94;p24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4"/>
          <p:cNvSpPr txBox="1">
            <a:spLocks noGrp="1"/>
          </p:cNvSpPr>
          <p:nvPr>
            <p:ph type="body" idx="2"/>
          </p:nvPr>
        </p:nvSpPr>
        <p:spPr>
          <a:xfrm>
            <a:off x="628650" y="1722438"/>
            <a:ext cx="7885500" cy="29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pic>
        <p:nvPicPr>
          <p:cNvPr id="96" name="Google Shape;96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28650" y="4807860"/>
            <a:ext cx="1149351" cy="194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onybrook.edu/qualtrics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J2W56NoCe3451p63-NZnuChdwvjR6Bv7/view?usp=sharing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3.xml"/><Relationship Id="rId6" Type="http://schemas.openxmlformats.org/officeDocument/2006/relationships/hyperlink" Target="https://stephanieevergreen.com/data-visualization-checklist/" TargetMode="External"/><Relationship Id="rId5" Type="http://schemas.openxmlformats.org/officeDocument/2006/relationships/hyperlink" Target="https://www.qualtrics.com/blog/writing-survey-questions/" TargetMode="External"/><Relationship Id="rId4" Type="http://schemas.openxmlformats.org/officeDocument/2006/relationships/hyperlink" Target="https://drive.google.com/file/d/18O5RRefFAeNwLVaMuXwweT79z1pSb1SP/view?usp=sharing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0000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5"/>
          <p:cNvSpPr txBox="1"/>
          <p:nvPr/>
        </p:nvSpPr>
        <p:spPr>
          <a:xfrm>
            <a:off x="281048" y="774850"/>
            <a:ext cx="70365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>
                <a:solidFill>
                  <a:schemeClr val="lt1"/>
                </a:solidFill>
                <a:latin typeface="Alumni Sans"/>
                <a:ea typeface="Alumni Sans"/>
                <a:cs typeface="Alumni Sans"/>
                <a:sym typeface="Alumni Sans"/>
              </a:rPr>
              <a:t>Swipe Right on Surveys: Designing Questions Everyone Will Love</a:t>
            </a:r>
            <a:endParaRPr sz="6000" b="1">
              <a:solidFill>
                <a:schemeClr val="lt1"/>
              </a:solidFill>
              <a:latin typeface="Alumni Sans"/>
              <a:ea typeface="Alumni Sans"/>
              <a:cs typeface="Alumni Sans"/>
              <a:sym typeface="Alumni Sans"/>
            </a:endParaRPr>
          </a:p>
        </p:txBody>
      </p:sp>
      <p:grpSp>
        <p:nvGrpSpPr>
          <p:cNvPr id="102" name="Google Shape;102;p25"/>
          <p:cNvGrpSpPr/>
          <p:nvPr/>
        </p:nvGrpSpPr>
        <p:grpSpPr>
          <a:xfrm>
            <a:off x="511398" y="-536125"/>
            <a:ext cx="4004716" cy="450979"/>
            <a:chOff x="511409" y="3234450"/>
            <a:chExt cx="4004716" cy="450979"/>
          </a:xfrm>
        </p:grpSpPr>
        <p:pic>
          <p:nvPicPr>
            <p:cNvPr id="103" name="Google Shape;103;p2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11409" y="3234450"/>
              <a:ext cx="2651760" cy="45097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4" name="Google Shape;104;p25"/>
            <p:cNvSpPr txBox="1"/>
            <p:nvPr/>
          </p:nvSpPr>
          <p:spPr>
            <a:xfrm>
              <a:off x="3484725" y="3264408"/>
              <a:ext cx="1031400" cy="37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 b="1" i="1">
                  <a:solidFill>
                    <a:schemeClr val="lt1"/>
                  </a:solidFill>
                  <a:latin typeface="Alumni Sans"/>
                  <a:ea typeface="Alumni Sans"/>
                  <a:cs typeface="Alumni Sans"/>
                  <a:sym typeface="Alumni Sans"/>
                </a:rPr>
                <a:t>DARE TO BE</a:t>
              </a:r>
              <a:endParaRPr sz="2200" b="1" i="1">
                <a:solidFill>
                  <a:schemeClr val="lt1"/>
                </a:solidFill>
                <a:latin typeface="Alumni Sans"/>
                <a:ea typeface="Alumni Sans"/>
                <a:cs typeface="Alumni Sans"/>
                <a:sym typeface="Alumni Sans"/>
              </a:endParaRPr>
            </a:p>
          </p:txBody>
        </p:sp>
        <p:cxnSp>
          <p:nvCxnSpPr>
            <p:cNvPr id="105" name="Google Shape;105;p25"/>
            <p:cNvCxnSpPr/>
            <p:nvPr/>
          </p:nvCxnSpPr>
          <p:spPr>
            <a:xfrm>
              <a:off x="3326850" y="3236290"/>
              <a:ext cx="0" cy="4473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106" name="Google Shape;106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9529" y="3895900"/>
            <a:ext cx="4206240" cy="476707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5"/>
          <p:cNvSpPr txBox="1"/>
          <p:nvPr/>
        </p:nvSpPr>
        <p:spPr>
          <a:xfrm>
            <a:off x="281048" y="2683875"/>
            <a:ext cx="7036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lt1"/>
                </a:solidFill>
                <a:latin typeface="Alumni Sans Medium"/>
                <a:ea typeface="Alumni Sans Medium"/>
                <a:cs typeface="Alumni Sans Medium"/>
                <a:sym typeface="Alumni Sans Medium"/>
              </a:rPr>
              <a:t>Simran Kaur</a:t>
            </a:r>
            <a:endParaRPr sz="4000">
              <a:solidFill>
                <a:schemeClr val="lt1"/>
              </a:solidFill>
              <a:latin typeface="Alumni Sans Medium"/>
              <a:ea typeface="Alumni Sans Medium"/>
              <a:cs typeface="Alumni Sans Medium"/>
              <a:sym typeface="Alumni Sans Medium"/>
            </a:endParaRPr>
          </a:p>
          <a:p>
            <a:pPr marL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lt1"/>
                </a:solidFill>
                <a:latin typeface="Alumni Sans Medium"/>
                <a:ea typeface="Alumni Sans Medium"/>
                <a:cs typeface="Alumni Sans Medium"/>
                <a:sym typeface="Alumni Sans Medium"/>
              </a:rPr>
              <a:t>Ahmed Belazi</a:t>
            </a:r>
            <a:endParaRPr sz="4000">
              <a:solidFill>
                <a:schemeClr val="lt1"/>
              </a:solidFill>
              <a:latin typeface="Alumni Sans Medium"/>
              <a:ea typeface="Alumni Sans Medium"/>
              <a:cs typeface="Alumni Sans Medium"/>
              <a:sym typeface="Alumni Sans Medium"/>
            </a:endParaRPr>
          </a:p>
          <a:p>
            <a:pPr marL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Alumni Sans"/>
                <a:ea typeface="Alumni Sans"/>
                <a:cs typeface="Alumni Sans"/>
                <a:sym typeface="Alumni Sans"/>
              </a:rPr>
              <a:t>CRAFT Team | Division of Student Affairs</a:t>
            </a:r>
            <a:endParaRPr sz="3000">
              <a:solidFill>
                <a:schemeClr val="lt1"/>
              </a:solidFill>
              <a:latin typeface="Alumni Sans"/>
              <a:ea typeface="Alumni Sans"/>
              <a:cs typeface="Alumni Sans"/>
              <a:sym typeface="Alumni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34" descr="Slide with image describing different techniques for visualizing data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1124" y="428700"/>
            <a:ext cx="7039449" cy="4286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5"/>
          <p:cNvSpPr txBox="1"/>
          <p:nvPr/>
        </p:nvSpPr>
        <p:spPr>
          <a:xfrm>
            <a:off x="311900" y="196574"/>
            <a:ext cx="8234100" cy="44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25" tIns="8550" rIns="17125" bIns="85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300" b="1" i="1">
                <a:solidFill>
                  <a:srgbClr val="9D0F14"/>
                </a:solidFill>
                <a:latin typeface="Alumni Sans"/>
                <a:ea typeface="Alumni Sans"/>
                <a:cs typeface="Alumni Sans"/>
                <a:sym typeface="Alumni Sans"/>
              </a:rPr>
              <a:t>Process</a:t>
            </a:r>
            <a:endParaRPr sz="5300" b="1" i="1">
              <a:solidFill>
                <a:srgbClr val="9D0F14"/>
              </a:solidFill>
              <a:latin typeface="Alumni Sans"/>
              <a:ea typeface="Alumni Sans"/>
              <a:cs typeface="Alumni Sans"/>
              <a:sym typeface="Alumni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302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AutoNum type="arabicPeriod"/>
            </a:pPr>
            <a:r>
              <a:rPr lang="en" sz="1600" b="1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Establish the goals of the project</a:t>
            </a:r>
            <a:endParaRPr sz="1600"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302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●"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What you want to learn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302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●"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How you want to report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302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AutoNum type="arabicPeriod"/>
            </a:pPr>
            <a:r>
              <a:rPr lang="en" sz="1600" b="1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Determine your sample</a:t>
            </a:r>
            <a:endParaRPr sz="1600"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302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●"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 Whom you will include in the process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302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AutoNum type="arabicPeriod"/>
            </a:pPr>
            <a:r>
              <a:rPr lang="en" sz="1600" b="1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Choose your data collection methodology</a:t>
            </a:r>
            <a:endParaRPr sz="1600"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302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●"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How you will learn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914400" lvl="1" indent="-3302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○"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Pre-test (if practical)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302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AutoNum type="arabicPeriod"/>
            </a:pPr>
            <a:r>
              <a:rPr lang="en" sz="1600" b="1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Create your questionnaire</a:t>
            </a:r>
            <a:endParaRPr sz="1600"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216" name="Google Shape;216;p35"/>
          <p:cNvCxnSpPr/>
          <p:nvPr/>
        </p:nvCxnSpPr>
        <p:spPr>
          <a:xfrm>
            <a:off x="342900" y="1176928"/>
            <a:ext cx="8234100" cy="0"/>
          </a:xfrm>
          <a:prstGeom prst="straightConnector1">
            <a:avLst/>
          </a:prstGeom>
          <a:noFill/>
          <a:ln w="9525" cap="flat" cmpd="sng">
            <a:solidFill>
              <a:srgbClr val="9D0F1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7" name="Google Shape;217;p35"/>
          <p:cNvSpPr/>
          <p:nvPr/>
        </p:nvSpPr>
        <p:spPr>
          <a:xfrm>
            <a:off x="7979025" y="4839150"/>
            <a:ext cx="1034700" cy="197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35"/>
          <p:cNvSpPr txBox="1">
            <a:spLocks noGrp="1"/>
          </p:cNvSpPr>
          <p:nvPr>
            <p:ph type="sldNum" idx="4294967295"/>
          </p:nvPr>
        </p:nvSpPr>
        <p:spPr>
          <a:xfrm>
            <a:off x="8595309" y="4741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13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6"/>
          <p:cNvSpPr txBox="1"/>
          <p:nvPr/>
        </p:nvSpPr>
        <p:spPr>
          <a:xfrm>
            <a:off x="311900" y="196574"/>
            <a:ext cx="8234100" cy="44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25" tIns="8550" rIns="17125" bIns="85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300" b="1" i="1">
                <a:solidFill>
                  <a:srgbClr val="9D0F14"/>
                </a:solidFill>
                <a:latin typeface="Alumni Sans"/>
                <a:ea typeface="Alumni Sans"/>
                <a:cs typeface="Alumni Sans"/>
                <a:sym typeface="Alumni Sans"/>
              </a:rPr>
              <a:t>Things to keep in mind…</a:t>
            </a:r>
            <a:endParaRPr sz="5300" b="1" i="1">
              <a:solidFill>
                <a:srgbClr val="9D0F14"/>
              </a:solidFill>
              <a:latin typeface="Alumni Sans"/>
              <a:ea typeface="Alumni Sans"/>
              <a:cs typeface="Alumni Sans"/>
              <a:sym typeface="Alumni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Demographic questions should (if possible) be saved for the end of the questionnaire: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Age, education, income, marital status, etc. 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Ensures that respondents will not feel that they are losing their anonymity when answering the rest of the questions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Choose the most important questions for your survey to be asked at the beginning of the survey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224" name="Google Shape;224;p36"/>
          <p:cNvCxnSpPr/>
          <p:nvPr/>
        </p:nvCxnSpPr>
        <p:spPr>
          <a:xfrm>
            <a:off x="342900" y="1176928"/>
            <a:ext cx="8234100" cy="0"/>
          </a:xfrm>
          <a:prstGeom prst="straightConnector1">
            <a:avLst/>
          </a:prstGeom>
          <a:noFill/>
          <a:ln w="9525" cap="flat" cmpd="sng">
            <a:solidFill>
              <a:srgbClr val="9D0F1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5" name="Google Shape;225;p36"/>
          <p:cNvSpPr/>
          <p:nvPr/>
        </p:nvSpPr>
        <p:spPr>
          <a:xfrm>
            <a:off x="7979025" y="4839150"/>
            <a:ext cx="1034700" cy="197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36"/>
          <p:cNvSpPr txBox="1">
            <a:spLocks noGrp="1"/>
          </p:cNvSpPr>
          <p:nvPr>
            <p:ph type="sldNum" idx="4294967295"/>
          </p:nvPr>
        </p:nvSpPr>
        <p:spPr>
          <a:xfrm>
            <a:off x="8595309" y="4741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14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pic>
        <p:nvPicPr>
          <p:cNvPr id="233" name="Google Shape;233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28076" y="723458"/>
            <a:ext cx="2325449" cy="3488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90476" y="723458"/>
            <a:ext cx="2325448" cy="34881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8"/>
          <p:cNvSpPr txBox="1"/>
          <p:nvPr/>
        </p:nvSpPr>
        <p:spPr>
          <a:xfrm>
            <a:off x="1576387" y="857250"/>
            <a:ext cx="6501300" cy="33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Follow “KISS”</a:t>
            </a:r>
            <a:endParaRPr sz="1100" b="1">
              <a:latin typeface="Bitter"/>
              <a:ea typeface="Bitter"/>
              <a:cs typeface="Bitter"/>
              <a:sym typeface="Bitter"/>
            </a:endParaRPr>
          </a:p>
          <a:p>
            <a:pPr marL="774700" marR="0" lvl="1" indent="-4254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Bitter Medium"/>
              <a:buChar char="✔"/>
            </a:pPr>
            <a:r>
              <a:rPr lang="en" sz="2700" i="0" u="none" strike="noStrike" cap="none">
                <a:solidFill>
                  <a:schemeClr val="dk1"/>
                </a:solidFill>
                <a:latin typeface="Bitter Medium"/>
                <a:ea typeface="Bitter Medium"/>
                <a:cs typeface="Bitter Medium"/>
                <a:sym typeface="Bitter Medium"/>
              </a:rPr>
              <a:t>Keep it short and simple</a:t>
            </a:r>
            <a:endParaRPr sz="1100">
              <a:latin typeface="Bitter Medium"/>
              <a:ea typeface="Bitter Medium"/>
              <a:cs typeface="Bitter Medium"/>
              <a:sym typeface="Bitter Medium"/>
            </a:endParaRPr>
          </a:p>
          <a:p>
            <a:pPr marL="381000" marR="0" lvl="0" indent="-2032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endParaRPr sz="2700">
              <a:solidFill>
                <a:schemeClr val="dk1"/>
              </a:solidFill>
              <a:latin typeface="Bitter Medium"/>
              <a:ea typeface="Bitter Medium"/>
              <a:cs typeface="Bitter Medium"/>
              <a:sym typeface="Bitter Medium"/>
            </a:endParaRPr>
          </a:p>
          <a:p>
            <a:pPr marL="0" marR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Categorize questions into 3 groups:</a:t>
            </a:r>
            <a:endParaRPr sz="1100" b="1">
              <a:latin typeface="Bitter"/>
              <a:ea typeface="Bitter"/>
              <a:cs typeface="Bitter"/>
              <a:sym typeface="Bitter"/>
            </a:endParaRPr>
          </a:p>
          <a:p>
            <a:pPr marL="774700" marR="0" lvl="1" indent="-4254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Bitter Medium"/>
              <a:buChar char="✔"/>
            </a:pPr>
            <a:r>
              <a:rPr lang="en" sz="2700" i="0" u="none" strike="noStrike" cap="none">
                <a:solidFill>
                  <a:schemeClr val="dk1"/>
                </a:solidFill>
                <a:latin typeface="Bitter Medium"/>
                <a:ea typeface="Bitter Medium"/>
                <a:cs typeface="Bitter Medium"/>
                <a:sym typeface="Bitter Medium"/>
              </a:rPr>
              <a:t>Must Know</a:t>
            </a:r>
            <a:endParaRPr sz="1100">
              <a:latin typeface="Bitter Medium"/>
              <a:ea typeface="Bitter Medium"/>
              <a:cs typeface="Bitter Medium"/>
              <a:sym typeface="Bitter Medium"/>
            </a:endParaRPr>
          </a:p>
          <a:p>
            <a:pPr marL="774700" marR="0" lvl="1" indent="-4254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Bitter Medium"/>
              <a:buChar char="✔"/>
            </a:pPr>
            <a:r>
              <a:rPr lang="en" sz="2700" i="0" u="none" strike="noStrike" cap="none">
                <a:solidFill>
                  <a:schemeClr val="dk1"/>
                </a:solidFill>
                <a:latin typeface="Bitter Medium"/>
                <a:ea typeface="Bitter Medium"/>
                <a:cs typeface="Bitter Medium"/>
                <a:sym typeface="Bitter Medium"/>
              </a:rPr>
              <a:t>Useful to Know</a:t>
            </a:r>
            <a:endParaRPr sz="1100">
              <a:latin typeface="Bitter Medium"/>
              <a:ea typeface="Bitter Medium"/>
              <a:cs typeface="Bitter Medium"/>
              <a:sym typeface="Bitter Medium"/>
            </a:endParaRPr>
          </a:p>
          <a:p>
            <a:pPr marL="774700" marR="0" lvl="1" indent="-4254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Bitter Medium"/>
              <a:buChar char="✔"/>
            </a:pPr>
            <a:r>
              <a:rPr lang="en" sz="2700" i="0" u="none" strike="noStrike" cap="none">
                <a:solidFill>
                  <a:schemeClr val="dk1"/>
                </a:solidFill>
                <a:latin typeface="Bitter Medium"/>
                <a:ea typeface="Bitter Medium"/>
                <a:cs typeface="Bitter Medium"/>
                <a:sym typeface="Bitter Medium"/>
              </a:rPr>
              <a:t>Nice to Know</a:t>
            </a:r>
            <a:endParaRPr sz="1100">
              <a:latin typeface="Bitter Medium"/>
              <a:ea typeface="Bitter Medium"/>
              <a:cs typeface="Bitter Medium"/>
              <a:sym typeface="Bitter Medium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9"/>
          <p:cNvSpPr txBox="1"/>
          <p:nvPr/>
        </p:nvSpPr>
        <p:spPr>
          <a:xfrm>
            <a:off x="311900" y="196574"/>
            <a:ext cx="8234100" cy="44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25" tIns="8550" rIns="17125" bIns="85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300" b="1" i="1">
                <a:solidFill>
                  <a:srgbClr val="9D0F14"/>
                </a:solidFill>
                <a:latin typeface="Alumni Sans"/>
                <a:ea typeface="Alumni Sans"/>
                <a:cs typeface="Alumni Sans"/>
                <a:sym typeface="Alumni Sans"/>
              </a:rPr>
              <a:t>Best Practices</a:t>
            </a:r>
            <a:endParaRPr sz="5300" b="1" i="1">
              <a:solidFill>
                <a:srgbClr val="9D0F14"/>
              </a:solidFill>
              <a:latin typeface="Alumni Sans"/>
              <a:ea typeface="Alumni Sans"/>
              <a:cs typeface="Alumni Sans"/>
              <a:sym typeface="Alumni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➔"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Group related questions together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➔"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Choose first question carefully. 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➔"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The first question should apply to everyone / be easy to read / be interesting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➔"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Place sensitive questions near the end giving respondents a chance to become comfortable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➔"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Ask about sequential events in the order that they occurred – think about time travel movies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246" name="Google Shape;246;p39"/>
          <p:cNvCxnSpPr/>
          <p:nvPr/>
        </p:nvCxnSpPr>
        <p:spPr>
          <a:xfrm>
            <a:off x="342900" y="1176928"/>
            <a:ext cx="8234100" cy="0"/>
          </a:xfrm>
          <a:prstGeom prst="straightConnector1">
            <a:avLst/>
          </a:prstGeom>
          <a:noFill/>
          <a:ln w="9525" cap="flat" cmpd="sng">
            <a:solidFill>
              <a:srgbClr val="9D0F1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7" name="Google Shape;247;p39"/>
          <p:cNvSpPr/>
          <p:nvPr/>
        </p:nvSpPr>
        <p:spPr>
          <a:xfrm>
            <a:off x="7979025" y="4839150"/>
            <a:ext cx="1034700" cy="197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39"/>
          <p:cNvSpPr txBox="1">
            <a:spLocks noGrp="1"/>
          </p:cNvSpPr>
          <p:nvPr>
            <p:ph type="sldNum" idx="4294967295"/>
          </p:nvPr>
        </p:nvSpPr>
        <p:spPr>
          <a:xfrm>
            <a:off x="8595309" y="4741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15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40"/>
          <p:cNvSpPr txBox="1"/>
          <p:nvPr/>
        </p:nvSpPr>
        <p:spPr>
          <a:xfrm>
            <a:off x="311900" y="196574"/>
            <a:ext cx="8234100" cy="44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25" tIns="8550" rIns="17125" bIns="85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300" b="1" i="1">
                <a:solidFill>
                  <a:srgbClr val="9D0F14"/>
                </a:solidFill>
                <a:latin typeface="Alumni Sans"/>
                <a:ea typeface="Alumni Sans"/>
                <a:cs typeface="Alumni Sans"/>
                <a:sym typeface="Alumni Sans"/>
              </a:rPr>
              <a:t>Open-Ended</a:t>
            </a:r>
            <a:endParaRPr sz="5300" b="1" i="1">
              <a:solidFill>
                <a:srgbClr val="9D0F14"/>
              </a:solidFill>
              <a:latin typeface="Alumni Sans"/>
              <a:ea typeface="Alumni Sans"/>
              <a:cs typeface="Alumni Sans"/>
              <a:sym typeface="Alumni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➢"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Provide respondents the opportunity to express themselves in their own words. 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➢"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No correct answers to open-ended questions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➢"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Often elicit unanticipated responses which provide new directions for research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➢"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Can be difficult to interpret/analyze if clear themes do not emerge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➢"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Almost exclusively short answer format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➢"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Most cognitively taxing for respondents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254" name="Google Shape;254;p40"/>
          <p:cNvCxnSpPr/>
          <p:nvPr/>
        </p:nvCxnSpPr>
        <p:spPr>
          <a:xfrm>
            <a:off x="342900" y="1176928"/>
            <a:ext cx="8234100" cy="0"/>
          </a:xfrm>
          <a:prstGeom prst="straightConnector1">
            <a:avLst/>
          </a:prstGeom>
          <a:noFill/>
          <a:ln w="9525" cap="flat" cmpd="sng">
            <a:solidFill>
              <a:srgbClr val="9D0F1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5" name="Google Shape;255;p40"/>
          <p:cNvSpPr/>
          <p:nvPr/>
        </p:nvSpPr>
        <p:spPr>
          <a:xfrm>
            <a:off x="7979025" y="4839150"/>
            <a:ext cx="1034700" cy="197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40"/>
          <p:cNvSpPr txBox="1">
            <a:spLocks noGrp="1"/>
          </p:cNvSpPr>
          <p:nvPr>
            <p:ph type="sldNum" idx="4294967295"/>
          </p:nvPr>
        </p:nvSpPr>
        <p:spPr>
          <a:xfrm>
            <a:off x="8595309" y="4741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16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1"/>
          <p:cNvSpPr txBox="1"/>
          <p:nvPr/>
        </p:nvSpPr>
        <p:spPr>
          <a:xfrm>
            <a:off x="311900" y="196574"/>
            <a:ext cx="8234100" cy="44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25" tIns="8550" rIns="17125" bIns="85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300" b="1" i="1">
                <a:solidFill>
                  <a:srgbClr val="9D0F14"/>
                </a:solidFill>
                <a:latin typeface="Alumni Sans"/>
                <a:ea typeface="Alumni Sans"/>
                <a:cs typeface="Alumni Sans"/>
                <a:sym typeface="Alumni Sans"/>
              </a:rPr>
              <a:t>Close-Ended</a:t>
            </a:r>
            <a:endParaRPr sz="5300" b="1" i="1">
              <a:solidFill>
                <a:srgbClr val="9D0F14"/>
              </a:solidFill>
              <a:latin typeface="Alumni Sans"/>
              <a:ea typeface="Alumni Sans"/>
              <a:cs typeface="Alumni Sans"/>
              <a:sym typeface="Alumni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➢"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More difficult to write than open-ended questions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➢"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Have a finite set of answers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➢"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Responses are easy to standardize and analyze statistically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➢"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May miss pertinent information if a key answer is not provided to respondents (can be corrected by using “other” response option)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262" name="Google Shape;262;p41"/>
          <p:cNvCxnSpPr/>
          <p:nvPr/>
        </p:nvCxnSpPr>
        <p:spPr>
          <a:xfrm>
            <a:off x="342900" y="1176928"/>
            <a:ext cx="8234100" cy="0"/>
          </a:xfrm>
          <a:prstGeom prst="straightConnector1">
            <a:avLst/>
          </a:prstGeom>
          <a:noFill/>
          <a:ln w="9525" cap="flat" cmpd="sng">
            <a:solidFill>
              <a:srgbClr val="9D0F1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3" name="Google Shape;263;p41"/>
          <p:cNvSpPr/>
          <p:nvPr/>
        </p:nvSpPr>
        <p:spPr>
          <a:xfrm>
            <a:off x="7979025" y="4839150"/>
            <a:ext cx="1034700" cy="197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41"/>
          <p:cNvSpPr txBox="1">
            <a:spLocks noGrp="1"/>
          </p:cNvSpPr>
          <p:nvPr>
            <p:ph type="sldNum" idx="4294967295"/>
          </p:nvPr>
        </p:nvSpPr>
        <p:spPr>
          <a:xfrm>
            <a:off x="8595309" y="4741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17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42"/>
          <p:cNvSpPr/>
          <p:nvPr/>
        </p:nvSpPr>
        <p:spPr>
          <a:xfrm>
            <a:off x="-24625" y="0"/>
            <a:ext cx="4550700" cy="5143500"/>
          </a:xfrm>
          <a:prstGeom prst="rect">
            <a:avLst/>
          </a:prstGeom>
          <a:solidFill>
            <a:srgbClr val="9D0F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70" name="Google Shape;270;p42"/>
          <p:cNvPicPr preferRelativeResize="0"/>
          <p:nvPr/>
        </p:nvPicPr>
        <p:blipFill rotWithShape="1">
          <a:blip r:embed="rId3">
            <a:alphaModFix/>
          </a:blip>
          <a:srcRect l="-657" r="-23473"/>
          <a:stretch/>
        </p:blipFill>
        <p:spPr>
          <a:xfrm>
            <a:off x="249600" y="4816975"/>
            <a:ext cx="1415700" cy="19265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2"/>
          <p:cNvSpPr txBox="1"/>
          <p:nvPr/>
        </p:nvSpPr>
        <p:spPr>
          <a:xfrm>
            <a:off x="311900" y="196575"/>
            <a:ext cx="8234100" cy="6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25" tIns="8550" rIns="17125" bIns="85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 i="1">
                <a:solidFill>
                  <a:schemeClr val="dk1"/>
                </a:solidFill>
                <a:latin typeface="Alumni Sans"/>
                <a:ea typeface="Alumni Sans"/>
                <a:cs typeface="Alumni Sans"/>
                <a:sym typeface="Alumni Sans"/>
              </a:rPr>
              <a:t>Ask one question at a time (double-barreled question)</a:t>
            </a:r>
            <a:endParaRPr sz="3600" b="1" i="1">
              <a:solidFill>
                <a:schemeClr val="dk1"/>
              </a:solidFill>
              <a:latin typeface="Alumni Sans"/>
              <a:ea typeface="Alumni Sans"/>
              <a:cs typeface="Alumni Sans"/>
              <a:sym typeface="Alumni Sans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272" name="Google Shape;272;p42"/>
          <p:cNvSpPr/>
          <p:nvPr/>
        </p:nvSpPr>
        <p:spPr>
          <a:xfrm>
            <a:off x="1842571" y="1389038"/>
            <a:ext cx="342900" cy="342900"/>
          </a:xfrm>
          <a:prstGeom prst="noSmoking">
            <a:avLst>
              <a:gd name="adj" fmla="val 18750"/>
            </a:avLst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42"/>
          <p:cNvSpPr txBox="1"/>
          <p:nvPr/>
        </p:nvSpPr>
        <p:spPr>
          <a:xfrm>
            <a:off x="413826" y="2461400"/>
            <a:ext cx="3673800" cy="9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2F2F2"/>
                </a:solidFill>
                <a:latin typeface="Bitter"/>
                <a:ea typeface="Bitter"/>
                <a:cs typeface="Bitter"/>
                <a:sym typeface="Bitter"/>
              </a:rPr>
              <a:t>Do you personally subscribe to, or regularly read, any periodicals, magazines, newsletters, etc. that are specifically related to your occupation?</a:t>
            </a:r>
            <a:endParaRPr sz="1500">
              <a:solidFill>
                <a:srgbClr val="F2F2F2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274" name="Google Shape;274;p42"/>
          <p:cNvSpPr txBox="1"/>
          <p:nvPr/>
        </p:nvSpPr>
        <p:spPr>
          <a:xfrm>
            <a:off x="705278" y="2004350"/>
            <a:ext cx="2617500" cy="2847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i="1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A double-barreled question</a:t>
            </a:r>
            <a:endParaRPr sz="16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275" name="Google Shape;275;p42"/>
          <p:cNvSpPr/>
          <p:nvPr/>
        </p:nvSpPr>
        <p:spPr>
          <a:xfrm>
            <a:off x="6710951" y="1277600"/>
            <a:ext cx="470100" cy="484800"/>
          </a:xfrm>
          <a:prstGeom prst="smileyFace">
            <a:avLst>
              <a:gd name="adj" fmla="val 4653"/>
            </a:avLst>
          </a:prstGeom>
          <a:solidFill>
            <a:srgbClr val="A8D08C"/>
          </a:solidFill>
          <a:ln w="12700" cap="flat" cmpd="sng">
            <a:solidFill>
              <a:srgbClr val="5252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42"/>
          <p:cNvSpPr txBox="1"/>
          <p:nvPr/>
        </p:nvSpPr>
        <p:spPr>
          <a:xfrm>
            <a:off x="4725229" y="2606971"/>
            <a:ext cx="42252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Please indicate whether or not you personally subscribe to each of the following sources of information specifically related to your occupation.</a:t>
            </a:r>
            <a:endParaRPr sz="1100"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277" name="Google Shape;277;p42"/>
          <p:cNvSpPr txBox="1"/>
          <p:nvPr/>
        </p:nvSpPr>
        <p:spPr>
          <a:xfrm>
            <a:off x="4731829" y="1934646"/>
            <a:ext cx="42120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revision to ask each question separately and collect more info</a:t>
            </a:r>
            <a:endParaRPr/>
          </a:p>
        </p:txBody>
      </p:sp>
      <p:sp>
        <p:nvSpPr>
          <p:cNvPr id="278" name="Google Shape;278;p42"/>
          <p:cNvSpPr/>
          <p:nvPr/>
        </p:nvSpPr>
        <p:spPr>
          <a:xfrm>
            <a:off x="6630732" y="3613387"/>
            <a:ext cx="133500" cy="14610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FFFFFF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grpSp>
        <p:nvGrpSpPr>
          <p:cNvPr id="279" name="Google Shape;279;p42"/>
          <p:cNvGrpSpPr/>
          <p:nvPr/>
        </p:nvGrpSpPr>
        <p:grpSpPr>
          <a:xfrm>
            <a:off x="1627575" y="3626450"/>
            <a:ext cx="632109" cy="300150"/>
            <a:chOff x="5953897" y="3185809"/>
            <a:chExt cx="937708" cy="400200"/>
          </a:xfrm>
        </p:grpSpPr>
        <p:sp>
          <p:nvSpPr>
            <p:cNvPr id="280" name="Google Shape;280;p42"/>
            <p:cNvSpPr/>
            <p:nvPr/>
          </p:nvSpPr>
          <p:spPr>
            <a:xfrm>
              <a:off x="5953897" y="3279576"/>
              <a:ext cx="207600" cy="19200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42"/>
            <p:cNvSpPr txBox="1"/>
            <p:nvPr/>
          </p:nvSpPr>
          <p:spPr>
            <a:xfrm>
              <a:off x="6217804" y="3185809"/>
              <a:ext cx="6738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Yes</a:t>
              </a:r>
              <a:endParaRPr sz="1600">
                <a:solidFill>
                  <a:schemeClr val="lt1"/>
                </a:solidFill>
              </a:endParaRPr>
            </a:p>
          </p:txBody>
        </p:sp>
      </p:grpSp>
      <p:grpSp>
        <p:nvGrpSpPr>
          <p:cNvPr id="282" name="Google Shape;282;p42"/>
          <p:cNvGrpSpPr/>
          <p:nvPr/>
        </p:nvGrpSpPr>
        <p:grpSpPr>
          <a:xfrm>
            <a:off x="1627575" y="3944050"/>
            <a:ext cx="632109" cy="300150"/>
            <a:chOff x="5953897" y="3185809"/>
            <a:chExt cx="937708" cy="400200"/>
          </a:xfrm>
        </p:grpSpPr>
        <p:sp>
          <p:nvSpPr>
            <p:cNvPr id="283" name="Google Shape;283;p42"/>
            <p:cNvSpPr/>
            <p:nvPr/>
          </p:nvSpPr>
          <p:spPr>
            <a:xfrm>
              <a:off x="5953897" y="3279576"/>
              <a:ext cx="207600" cy="19200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42"/>
            <p:cNvSpPr txBox="1"/>
            <p:nvPr/>
          </p:nvSpPr>
          <p:spPr>
            <a:xfrm>
              <a:off x="6217804" y="3185809"/>
              <a:ext cx="6738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No</a:t>
              </a:r>
              <a:endParaRPr sz="1600">
                <a:solidFill>
                  <a:schemeClr val="lt1"/>
                </a:solidFill>
              </a:endParaRPr>
            </a:p>
          </p:txBody>
        </p:sp>
      </p:grpSp>
      <p:sp>
        <p:nvSpPr>
          <p:cNvPr id="285" name="Google Shape;285;p42"/>
          <p:cNvSpPr/>
          <p:nvPr/>
        </p:nvSpPr>
        <p:spPr>
          <a:xfrm>
            <a:off x="6630732" y="3832577"/>
            <a:ext cx="133500" cy="14610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FFFFFF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286" name="Google Shape;286;p42"/>
          <p:cNvSpPr/>
          <p:nvPr/>
        </p:nvSpPr>
        <p:spPr>
          <a:xfrm>
            <a:off x="6630732" y="4051666"/>
            <a:ext cx="133500" cy="14610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FFFFFF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287" name="Google Shape;287;p42"/>
          <p:cNvSpPr/>
          <p:nvPr/>
        </p:nvSpPr>
        <p:spPr>
          <a:xfrm>
            <a:off x="7704307" y="3613387"/>
            <a:ext cx="133500" cy="14610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FFFFFF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288" name="Google Shape;288;p42"/>
          <p:cNvSpPr/>
          <p:nvPr/>
        </p:nvSpPr>
        <p:spPr>
          <a:xfrm>
            <a:off x="7704307" y="3832577"/>
            <a:ext cx="133500" cy="14610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FFFFFF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289" name="Google Shape;289;p42"/>
          <p:cNvSpPr/>
          <p:nvPr/>
        </p:nvSpPr>
        <p:spPr>
          <a:xfrm>
            <a:off x="7704307" y="4051666"/>
            <a:ext cx="133500" cy="14610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FFFFFF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290" name="Google Shape;290;p42"/>
          <p:cNvSpPr txBox="1"/>
          <p:nvPr/>
        </p:nvSpPr>
        <p:spPr>
          <a:xfrm>
            <a:off x="5449415" y="3593879"/>
            <a:ext cx="1056300" cy="6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Periodicals</a:t>
            </a:r>
            <a:endParaRPr>
              <a:latin typeface="Bitter"/>
              <a:ea typeface="Bitter"/>
              <a:cs typeface="Bitter"/>
              <a:sym typeface="Bitte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Magazines</a:t>
            </a:r>
            <a:endParaRPr>
              <a:latin typeface="Bitter"/>
              <a:ea typeface="Bitter"/>
              <a:cs typeface="Bitter"/>
              <a:sym typeface="Bitte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Newsletters</a:t>
            </a:r>
            <a:endParaRPr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291" name="Google Shape;291;p42"/>
          <p:cNvSpPr txBox="1"/>
          <p:nvPr/>
        </p:nvSpPr>
        <p:spPr>
          <a:xfrm>
            <a:off x="6113975" y="3309925"/>
            <a:ext cx="11670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I do subscribe</a:t>
            </a:r>
            <a:endParaRPr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292" name="Google Shape;292;p42"/>
          <p:cNvSpPr txBox="1"/>
          <p:nvPr/>
        </p:nvSpPr>
        <p:spPr>
          <a:xfrm>
            <a:off x="7181052" y="3309925"/>
            <a:ext cx="15879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I do not subscribe</a:t>
            </a:r>
            <a:endParaRPr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293" name="Google Shape;293;p42"/>
          <p:cNvSpPr/>
          <p:nvPr/>
        </p:nvSpPr>
        <p:spPr>
          <a:xfrm>
            <a:off x="7979025" y="4839150"/>
            <a:ext cx="1034700" cy="197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42"/>
          <p:cNvSpPr txBox="1">
            <a:spLocks noGrp="1"/>
          </p:cNvSpPr>
          <p:nvPr>
            <p:ph type="sldNum" idx="4294967295"/>
          </p:nvPr>
        </p:nvSpPr>
        <p:spPr>
          <a:xfrm>
            <a:off x="8595309" y="4741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18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3"/>
          <p:cNvSpPr/>
          <p:nvPr/>
        </p:nvSpPr>
        <p:spPr>
          <a:xfrm>
            <a:off x="0" y="0"/>
            <a:ext cx="4550700" cy="5143500"/>
          </a:xfrm>
          <a:prstGeom prst="rect">
            <a:avLst/>
          </a:prstGeom>
          <a:solidFill>
            <a:srgbClr val="9D0F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0" name="Google Shape;300;p43"/>
          <p:cNvPicPr preferRelativeResize="0"/>
          <p:nvPr/>
        </p:nvPicPr>
        <p:blipFill rotWithShape="1">
          <a:blip r:embed="rId3">
            <a:alphaModFix/>
          </a:blip>
          <a:srcRect l="-657" r="-23473"/>
          <a:stretch/>
        </p:blipFill>
        <p:spPr>
          <a:xfrm>
            <a:off x="249600" y="4816975"/>
            <a:ext cx="1415700" cy="19265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43"/>
          <p:cNvSpPr txBox="1"/>
          <p:nvPr/>
        </p:nvSpPr>
        <p:spPr>
          <a:xfrm>
            <a:off x="311900" y="196575"/>
            <a:ext cx="8234100" cy="6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25" tIns="8550" rIns="17125" bIns="85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 i="1">
                <a:solidFill>
                  <a:schemeClr val="dk1"/>
                </a:solidFill>
                <a:latin typeface="Alumni Sans"/>
                <a:ea typeface="Alumni Sans"/>
                <a:cs typeface="Alumni Sans"/>
                <a:sym typeface="Alumni Sans"/>
              </a:rPr>
              <a:t>Make every question easy to answer</a:t>
            </a:r>
            <a:endParaRPr sz="3600" b="1" i="1">
              <a:solidFill>
                <a:schemeClr val="dk1"/>
              </a:solidFill>
              <a:latin typeface="Alumni Sans"/>
              <a:ea typeface="Alumni Sans"/>
              <a:cs typeface="Alumni Sans"/>
              <a:sym typeface="Alumni Sans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02" name="Google Shape;302;p43"/>
          <p:cNvSpPr/>
          <p:nvPr/>
        </p:nvSpPr>
        <p:spPr>
          <a:xfrm>
            <a:off x="2103896" y="1348538"/>
            <a:ext cx="342900" cy="342900"/>
          </a:xfrm>
          <a:prstGeom prst="noSmoking">
            <a:avLst>
              <a:gd name="adj" fmla="val 18750"/>
            </a:avLst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43"/>
          <p:cNvSpPr txBox="1"/>
          <p:nvPr/>
        </p:nvSpPr>
        <p:spPr>
          <a:xfrm>
            <a:off x="438451" y="2628150"/>
            <a:ext cx="3673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500">
                <a:solidFill>
                  <a:srgbClr val="F2F2F2"/>
                </a:solidFill>
                <a:latin typeface="Bitter"/>
                <a:ea typeface="Bitter"/>
                <a:cs typeface="Bitter"/>
                <a:sym typeface="Bitter"/>
              </a:rPr>
              <a:t>If you made dinner at home last night, about how many minutes did it take to prepare the meal?</a:t>
            </a:r>
            <a:endParaRPr sz="1500">
              <a:solidFill>
                <a:srgbClr val="F2F2F2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04" name="Google Shape;304;p43"/>
          <p:cNvSpPr txBox="1"/>
          <p:nvPr/>
        </p:nvSpPr>
        <p:spPr>
          <a:xfrm>
            <a:off x="966600" y="1953275"/>
            <a:ext cx="2617500" cy="4386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200" b="1" i="1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A question that does not require an answer form every respondent</a:t>
            </a:r>
            <a:endParaRPr sz="1200" b="1" i="1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05" name="Google Shape;305;p43"/>
          <p:cNvSpPr/>
          <p:nvPr/>
        </p:nvSpPr>
        <p:spPr>
          <a:xfrm>
            <a:off x="6710951" y="1277600"/>
            <a:ext cx="470100" cy="484800"/>
          </a:xfrm>
          <a:prstGeom prst="smileyFace">
            <a:avLst>
              <a:gd name="adj" fmla="val 4653"/>
            </a:avLst>
          </a:prstGeom>
          <a:solidFill>
            <a:srgbClr val="A8D08C"/>
          </a:solidFill>
          <a:ln w="12700" cap="flat" cmpd="sng">
            <a:solidFill>
              <a:srgbClr val="5252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43"/>
          <p:cNvSpPr txBox="1"/>
          <p:nvPr/>
        </p:nvSpPr>
        <p:spPr>
          <a:xfrm>
            <a:off x="4725229" y="2560634"/>
            <a:ext cx="42252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latin typeface="Bitter"/>
                <a:ea typeface="Bitter"/>
                <a:cs typeface="Bitter"/>
                <a:sym typeface="Bitter"/>
              </a:rPr>
              <a:t>Did you make dinner at home last night?</a:t>
            </a:r>
            <a:endParaRPr sz="1500">
              <a:latin typeface="Bitter"/>
              <a:ea typeface="Bitter"/>
              <a:cs typeface="Bitter"/>
              <a:sym typeface="Bitte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07" name="Google Shape;307;p43"/>
          <p:cNvSpPr txBox="1"/>
          <p:nvPr/>
        </p:nvSpPr>
        <p:spPr>
          <a:xfrm>
            <a:off x="4731829" y="1934646"/>
            <a:ext cx="42120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b="1" i="1">
                <a:latin typeface="Calibri"/>
                <a:ea typeface="Calibri"/>
                <a:cs typeface="Calibri"/>
                <a:sym typeface="Calibri"/>
              </a:rPr>
              <a:t>A revision that uses a filter question</a:t>
            </a:r>
            <a:endParaRPr b="1" i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43"/>
          <p:cNvSpPr/>
          <p:nvPr/>
        </p:nvSpPr>
        <p:spPr>
          <a:xfrm>
            <a:off x="1359739" y="3668120"/>
            <a:ext cx="285900" cy="20130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43"/>
          <p:cNvSpPr txBox="1"/>
          <p:nvPr/>
        </p:nvSpPr>
        <p:spPr>
          <a:xfrm>
            <a:off x="1645653" y="3626425"/>
            <a:ext cx="12594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minutes</a:t>
            </a:r>
            <a:endParaRPr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grpSp>
        <p:nvGrpSpPr>
          <p:cNvPr id="310" name="Google Shape;310;p43"/>
          <p:cNvGrpSpPr/>
          <p:nvPr/>
        </p:nvGrpSpPr>
        <p:grpSpPr>
          <a:xfrm>
            <a:off x="5602900" y="2968625"/>
            <a:ext cx="632109" cy="300150"/>
            <a:chOff x="5953897" y="3185809"/>
            <a:chExt cx="937708" cy="400200"/>
          </a:xfrm>
        </p:grpSpPr>
        <p:sp>
          <p:nvSpPr>
            <p:cNvPr id="311" name="Google Shape;311;p43"/>
            <p:cNvSpPr/>
            <p:nvPr/>
          </p:nvSpPr>
          <p:spPr>
            <a:xfrm>
              <a:off x="5953897" y="3279576"/>
              <a:ext cx="207600" cy="19200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43"/>
            <p:cNvSpPr txBox="1"/>
            <p:nvPr/>
          </p:nvSpPr>
          <p:spPr>
            <a:xfrm>
              <a:off x="6217804" y="3185809"/>
              <a:ext cx="6738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Yes</a:t>
              </a:r>
              <a:endParaRPr sz="1600">
                <a:solidFill>
                  <a:schemeClr val="dk1"/>
                </a:solidFill>
              </a:endParaRPr>
            </a:p>
          </p:txBody>
        </p:sp>
      </p:grpSp>
      <p:grpSp>
        <p:nvGrpSpPr>
          <p:cNvPr id="313" name="Google Shape;313;p43"/>
          <p:cNvGrpSpPr/>
          <p:nvPr/>
        </p:nvGrpSpPr>
        <p:grpSpPr>
          <a:xfrm>
            <a:off x="5602900" y="3286225"/>
            <a:ext cx="632109" cy="300150"/>
            <a:chOff x="5953897" y="3185809"/>
            <a:chExt cx="937708" cy="400200"/>
          </a:xfrm>
        </p:grpSpPr>
        <p:sp>
          <p:nvSpPr>
            <p:cNvPr id="314" name="Google Shape;314;p43"/>
            <p:cNvSpPr/>
            <p:nvPr/>
          </p:nvSpPr>
          <p:spPr>
            <a:xfrm>
              <a:off x="5953897" y="3279576"/>
              <a:ext cx="207600" cy="19200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43"/>
            <p:cNvSpPr txBox="1"/>
            <p:nvPr/>
          </p:nvSpPr>
          <p:spPr>
            <a:xfrm>
              <a:off x="6217804" y="3185809"/>
              <a:ext cx="6738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No</a:t>
              </a:r>
              <a:endParaRPr sz="1600">
                <a:solidFill>
                  <a:schemeClr val="dk1"/>
                </a:solidFill>
              </a:endParaRPr>
            </a:p>
          </p:txBody>
        </p:sp>
      </p:grpSp>
      <p:sp>
        <p:nvSpPr>
          <p:cNvPr id="316" name="Google Shape;316;p43"/>
          <p:cNvSpPr/>
          <p:nvPr/>
        </p:nvSpPr>
        <p:spPr>
          <a:xfrm rot="10800000" flipH="1">
            <a:off x="6234989" y="3064900"/>
            <a:ext cx="571500" cy="742800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solidFill>
            <a:srgbClr val="5B9BD5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43"/>
          <p:cNvSpPr txBox="1"/>
          <p:nvPr/>
        </p:nvSpPr>
        <p:spPr>
          <a:xfrm>
            <a:off x="5000926" y="3903975"/>
            <a:ext cx="36738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5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If yes, how many minutes did it take to prepare the meal?</a:t>
            </a:r>
            <a:endParaRPr sz="15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18" name="Google Shape;318;p43"/>
          <p:cNvSpPr txBox="1"/>
          <p:nvPr/>
        </p:nvSpPr>
        <p:spPr>
          <a:xfrm>
            <a:off x="6592853" y="4489550"/>
            <a:ext cx="12594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minutes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19" name="Google Shape;319;p43"/>
          <p:cNvSpPr/>
          <p:nvPr/>
        </p:nvSpPr>
        <p:spPr>
          <a:xfrm>
            <a:off x="6234989" y="4531245"/>
            <a:ext cx="285900" cy="20130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43"/>
          <p:cNvSpPr/>
          <p:nvPr/>
        </p:nvSpPr>
        <p:spPr>
          <a:xfrm>
            <a:off x="7979025" y="4839150"/>
            <a:ext cx="1034700" cy="197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43"/>
          <p:cNvSpPr txBox="1">
            <a:spLocks noGrp="1"/>
          </p:cNvSpPr>
          <p:nvPr>
            <p:ph type="sldNum" idx="4294967295"/>
          </p:nvPr>
        </p:nvSpPr>
        <p:spPr>
          <a:xfrm>
            <a:off x="8595309" y="4741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19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6"/>
          <p:cNvSpPr/>
          <p:nvPr/>
        </p:nvSpPr>
        <p:spPr>
          <a:xfrm>
            <a:off x="0" y="0"/>
            <a:ext cx="45276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3" name="Google Shape;113;p26"/>
          <p:cNvSpPr txBox="1"/>
          <p:nvPr/>
        </p:nvSpPr>
        <p:spPr>
          <a:xfrm>
            <a:off x="5282125" y="1852199"/>
            <a:ext cx="3487200" cy="4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C00000"/>
                </a:solidFill>
                <a:latin typeface="Bitter"/>
                <a:ea typeface="Bitter"/>
                <a:cs typeface="Bitter"/>
                <a:sym typeface="Bitter"/>
              </a:rPr>
              <a:t>Who is your target population and how could this help us understand them? </a:t>
            </a:r>
            <a:endParaRPr sz="1500" i="0" u="none" strike="noStrike" cap="none">
              <a:solidFill>
                <a:srgbClr val="C00000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14" name="Google Shape;114;p26"/>
          <p:cNvSpPr txBox="1"/>
          <p:nvPr/>
        </p:nvSpPr>
        <p:spPr>
          <a:xfrm>
            <a:off x="1669350" y="1948650"/>
            <a:ext cx="1188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Target</a:t>
            </a:r>
            <a:r>
              <a:rPr lang="en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26"/>
          <p:cNvSpPr/>
          <p:nvPr/>
        </p:nvSpPr>
        <p:spPr>
          <a:xfrm>
            <a:off x="3652725" y="1852200"/>
            <a:ext cx="1349100" cy="5622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26"/>
          <p:cNvSpPr txBox="1"/>
          <p:nvPr/>
        </p:nvSpPr>
        <p:spPr>
          <a:xfrm>
            <a:off x="1196250" y="65925"/>
            <a:ext cx="6751500" cy="10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100" b="1">
                <a:solidFill>
                  <a:schemeClr val="dk1"/>
                </a:solidFill>
                <a:latin typeface="Alumni Sans"/>
                <a:ea typeface="Alumni Sans"/>
                <a:cs typeface="Alumni Sans"/>
                <a:sym typeface="Alumni Sans"/>
              </a:rPr>
              <a:t>Survey Process</a:t>
            </a:r>
            <a:endParaRPr sz="100"/>
          </a:p>
        </p:txBody>
      </p:sp>
      <p:pic>
        <p:nvPicPr>
          <p:cNvPr id="117" name="Google Shape;117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6905" y="1779187"/>
            <a:ext cx="716419" cy="70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9403" y="3336436"/>
            <a:ext cx="813924" cy="74793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6"/>
          <p:cNvSpPr txBox="1"/>
          <p:nvPr/>
        </p:nvSpPr>
        <p:spPr>
          <a:xfrm>
            <a:off x="1669350" y="3525750"/>
            <a:ext cx="1188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Goals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6"/>
          <p:cNvSpPr/>
          <p:nvPr/>
        </p:nvSpPr>
        <p:spPr>
          <a:xfrm>
            <a:off x="3644888" y="3429300"/>
            <a:ext cx="1349100" cy="5622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26"/>
          <p:cNvSpPr txBox="1"/>
          <p:nvPr/>
        </p:nvSpPr>
        <p:spPr>
          <a:xfrm>
            <a:off x="5282125" y="3296550"/>
            <a:ext cx="10992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C00000"/>
                </a:solidFill>
                <a:latin typeface="Bitter"/>
                <a:ea typeface="Bitter"/>
                <a:cs typeface="Bitter"/>
                <a:sym typeface="Bitter"/>
              </a:rPr>
              <a:t>What will you do with your data?</a:t>
            </a:r>
            <a:endParaRPr sz="1500" i="0" u="none" strike="noStrike" cap="none">
              <a:solidFill>
                <a:srgbClr val="C00000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22" name="Google Shape;122;p26"/>
          <p:cNvSpPr/>
          <p:nvPr/>
        </p:nvSpPr>
        <p:spPr>
          <a:xfrm rot="2141921">
            <a:off x="6410791" y="3838684"/>
            <a:ext cx="707428" cy="8359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59999"/>
                </a:moveTo>
                <a:lnTo>
                  <a:pt x="120000" y="59999"/>
                </a:lnTo>
              </a:path>
            </a:pathLst>
          </a:custGeom>
          <a:noFill/>
          <a:ln w="12700" cap="flat" cmpd="sng">
            <a:solidFill>
              <a:srgbClr val="5B0F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26"/>
          <p:cNvSpPr/>
          <p:nvPr/>
        </p:nvSpPr>
        <p:spPr>
          <a:xfrm rot="-2141921">
            <a:off x="6410784" y="3434159"/>
            <a:ext cx="707428" cy="8359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59999"/>
                </a:moveTo>
                <a:lnTo>
                  <a:pt x="120000" y="59999"/>
                </a:lnTo>
              </a:path>
            </a:pathLst>
          </a:custGeom>
          <a:noFill/>
          <a:ln w="12700" cap="flat" cmpd="sng">
            <a:solidFill>
              <a:srgbClr val="5B0F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26"/>
          <p:cNvSpPr txBox="1"/>
          <p:nvPr/>
        </p:nvSpPr>
        <p:spPr>
          <a:xfrm>
            <a:off x="7193325" y="2934300"/>
            <a:ext cx="1455300" cy="5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C00000"/>
                </a:solidFill>
                <a:latin typeface="Bitter"/>
                <a:ea typeface="Bitter"/>
                <a:cs typeface="Bitter"/>
                <a:sym typeface="Bitter"/>
              </a:rPr>
              <a:t>How will it contribute to our current understanding?</a:t>
            </a:r>
            <a:endParaRPr sz="1100">
              <a:solidFill>
                <a:srgbClr val="C00000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25" name="Google Shape;125;p26"/>
          <p:cNvSpPr txBox="1"/>
          <p:nvPr/>
        </p:nvSpPr>
        <p:spPr>
          <a:xfrm>
            <a:off x="7193325" y="3958650"/>
            <a:ext cx="1455300" cy="5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C00000"/>
                </a:solidFill>
                <a:latin typeface="Bitter"/>
                <a:ea typeface="Bitter"/>
                <a:cs typeface="Bitter"/>
                <a:sym typeface="Bitter"/>
              </a:rPr>
              <a:t>What actionable steps can be taken with the data collected?</a:t>
            </a:r>
            <a:endParaRPr sz="1100">
              <a:solidFill>
                <a:srgbClr val="C00000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26" name="Google Shape;126;p26"/>
          <p:cNvSpPr/>
          <p:nvPr/>
        </p:nvSpPr>
        <p:spPr>
          <a:xfrm>
            <a:off x="7106575" y="3908475"/>
            <a:ext cx="1638300" cy="6594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99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26"/>
          <p:cNvSpPr/>
          <p:nvPr/>
        </p:nvSpPr>
        <p:spPr>
          <a:xfrm>
            <a:off x="7106575" y="2883900"/>
            <a:ext cx="1638300" cy="6594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99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26"/>
          <p:cNvSpPr txBox="1">
            <a:spLocks noGrp="1"/>
          </p:cNvSpPr>
          <p:nvPr>
            <p:ph type="sldNum" idx="4294967295"/>
          </p:nvPr>
        </p:nvSpPr>
        <p:spPr>
          <a:xfrm>
            <a:off x="8595309" y="47185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6" name="Google Shape;326;p44"/>
          <p:cNvCxnSpPr/>
          <p:nvPr/>
        </p:nvCxnSpPr>
        <p:spPr>
          <a:xfrm>
            <a:off x="454950" y="512053"/>
            <a:ext cx="8234100" cy="0"/>
          </a:xfrm>
          <a:prstGeom prst="straightConnector1">
            <a:avLst/>
          </a:prstGeom>
          <a:noFill/>
          <a:ln w="9525" cap="flat" cmpd="sng">
            <a:solidFill>
              <a:srgbClr val="9D0F14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27" name="Google Shape;327;p44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12750" y="1028695"/>
            <a:ext cx="6858000" cy="3086100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44"/>
          <p:cNvSpPr/>
          <p:nvPr/>
        </p:nvSpPr>
        <p:spPr>
          <a:xfrm>
            <a:off x="7979025" y="4839150"/>
            <a:ext cx="1034700" cy="197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44"/>
          <p:cNvSpPr txBox="1">
            <a:spLocks noGrp="1"/>
          </p:cNvSpPr>
          <p:nvPr>
            <p:ph type="sldNum" idx="4294967295"/>
          </p:nvPr>
        </p:nvSpPr>
        <p:spPr>
          <a:xfrm>
            <a:off x="8595309" y="4741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45"/>
          <p:cNvSpPr txBox="1">
            <a:spLocks noGrp="1"/>
          </p:cNvSpPr>
          <p:nvPr>
            <p:ph type="title"/>
          </p:nvPr>
        </p:nvSpPr>
        <p:spPr>
          <a:xfrm>
            <a:off x="628650" y="274645"/>
            <a:ext cx="7886700" cy="574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itter"/>
                <a:ea typeface="Bitter"/>
                <a:cs typeface="Bitter"/>
                <a:sym typeface="Bitter"/>
              </a:rPr>
              <a:t>Demographic Questions</a:t>
            </a:r>
            <a:endParaRPr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35" name="Google Shape;335;p45"/>
          <p:cNvSpPr txBox="1">
            <a:spLocks noGrp="1"/>
          </p:cNvSpPr>
          <p:nvPr>
            <p:ph type="body" idx="2"/>
          </p:nvPr>
        </p:nvSpPr>
        <p:spPr>
          <a:xfrm>
            <a:off x="629250" y="1290050"/>
            <a:ext cx="7885500" cy="3143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How do you describe yourself?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i="1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Select all that apply.</a:t>
            </a:r>
            <a:endParaRPr i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itter"/>
              <a:buChar char="-"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Male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itter"/>
              <a:buChar char="-"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Female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itter"/>
              <a:buChar char="-"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Non-binary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itter"/>
              <a:buChar char="-"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Prefer to self-describe (with text box)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itter"/>
              <a:buChar char="-"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Prefer not to say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336" name="Google Shape;336;p45"/>
          <p:cNvCxnSpPr/>
          <p:nvPr/>
        </p:nvCxnSpPr>
        <p:spPr>
          <a:xfrm>
            <a:off x="628650" y="1092025"/>
            <a:ext cx="5477700" cy="0"/>
          </a:xfrm>
          <a:prstGeom prst="straightConnector1">
            <a:avLst/>
          </a:prstGeom>
          <a:noFill/>
          <a:ln w="254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6"/>
          <p:cNvSpPr txBox="1">
            <a:spLocks noGrp="1"/>
          </p:cNvSpPr>
          <p:nvPr>
            <p:ph type="title"/>
          </p:nvPr>
        </p:nvSpPr>
        <p:spPr>
          <a:xfrm>
            <a:off x="628650" y="274645"/>
            <a:ext cx="7886700" cy="574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itter"/>
                <a:ea typeface="Bitter"/>
                <a:cs typeface="Bitter"/>
                <a:sym typeface="Bitter"/>
              </a:rPr>
              <a:t>Demographic Questions</a:t>
            </a:r>
            <a:endParaRPr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42" name="Google Shape;342;p46"/>
          <p:cNvSpPr txBox="1">
            <a:spLocks noGrp="1"/>
          </p:cNvSpPr>
          <p:nvPr>
            <p:ph type="body" idx="2"/>
          </p:nvPr>
        </p:nvSpPr>
        <p:spPr>
          <a:xfrm>
            <a:off x="629250" y="1290050"/>
            <a:ext cx="7885500" cy="3143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What is your race or ethnicity?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i="1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Select all that apply.</a:t>
            </a:r>
            <a:endParaRPr i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itter"/>
              <a:buChar char="-"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American Indian/Native American or Alaska Native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itter"/>
              <a:buChar char="-"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Asian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itter"/>
              <a:buChar char="-"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Black or African American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itter"/>
              <a:buChar char="-"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Hispanic or Latino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itter"/>
              <a:buChar char="-"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Middle Eastern or North African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itter"/>
              <a:buChar char="-"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Native Hawaiian or Other Pacific Islander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itter"/>
              <a:buChar char="-"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White or Caucasian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itter"/>
              <a:buChar char="-"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Other (please specify)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itter"/>
              <a:buChar char="-"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Prefer not to say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343" name="Google Shape;343;p46"/>
          <p:cNvCxnSpPr/>
          <p:nvPr/>
        </p:nvCxnSpPr>
        <p:spPr>
          <a:xfrm>
            <a:off x="628650" y="1092025"/>
            <a:ext cx="5477700" cy="0"/>
          </a:xfrm>
          <a:prstGeom prst="straightConnector1">
            <a:avLst/>
          </a:prstGeom>
          <a:noFill/>
          <a:ln w="254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47"/>
          <p:cNvSpPr txBox="1">
            <a:spLocks noGrp="1"/>
          </p:cNvSpPr>
          <p:nvPr>
            <p:ph type="title"/>
          </p:nvPr>
        </p:nvSpPr>
        <p:spPr>
          <a:xfrm>
            <a:off x="628650" y="274645"/>
            <a:ext cx="7886700" cy="574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itter"/>
                <a:ea typeface="Bitter"/>
                <a:cs typeface="Bitter"/>
                <a:sym typeface="Bitter"/>
              </a:rPr>
              <a:t>NPS Question</a:t>
            </a:r>
            <a:endParaRPr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49" name="Google Shape;349;p47"/>
          <p:cNvSpPr txBox="1">
            <a:spLocks noGrp="1"/>
          </p:cNvSpPr>
          <p:nvPr>
            <p:ph type="body" idx="2"/>
          </p:nvPr>
        </p:nvSpPr>
        <p:spPr>
          <a:xfrm>
            <a:off x="629250" y="1290050"/>
            <a:ext cx="7885500" cy="3143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How likely are you to recommend </a:t>
            </a:r>
            <a:r>
              <a:rPr lang="en" b="1">
                <a:solidFill>
                  <a:srgbClr val="9D0F14"/>
                </a:solidFill>
                <a:latin typeface="Bitter"/>
                <a:ea typeface="Bitter"/>
                <a:cs typeface="Bitter"/>
                <a:sym typeface="Bitter"/>
              </a:rPr>
              <a:t>Stony Brook University</a:t>
            </a: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 to a friend or peer?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Not at all likely										     Extremely likely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1	      2	              3	            4                5             6	               7              8  	             9	          10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350" name="Google Shape;350;p47"/>
          <p:cNvCxnSpPr/>
          <p:nvPr/>
        </p:nvCxnSpPr>
        <p:spPr>
          <a:xfrm>
            <a:off x="628650" y="1092025"/>
            <a:ext cx="5477700" cy="0"/>
          </a:xfrm>
          <a:prstGeom prst="straightConnector1">
            <a:avLst/>
          </a:prstGeom>
          <a:noFill/>
          <a:ln w="254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48"/>
          <p:cNvSpPr txBox="1">
            <a:spLocks noGrp="1"/>
          </p:cNvSpPr>
          <p:nvPr>
            <p:ph type="title"/>
          </p:nvPr>
        </p:nvSpPr>
        <p:spPr>
          <a:xfrm>
            <a:off x="628650" y="274645"/>
            <a:ext cx="7886700" cy="574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itter"/>
                <a:ea typeface="Bitter"/>
                <a:cs typeface="Bitter"/>
                <a:sym typeface="Bitter"/>
              </a:rPr>
              <a:t>Other Resources</a:t>
            </a:r>
            <a:endParaRPr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56" name="Google Shape;356;p48"/>
          <p:cNvSpPr txBox="1">
            <a:spLocks noGrp="1"/>
          </p:cNvSpPr>
          <p:nvPr>
            <p:ph type="body" idx="2"/>
          </p:nvPr>
        </p:nvSpPr>
        <p:spPr>
          <a:xfrm>
            <a:off x="629250" y="1290050"/>
            <a:ext cx="7885500" cy="3143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" b="1" u="sng">
                <a:solidFill>
                  <a:schemeClr val="hlink"/>
                </a:solidFill>
                <a:highlight>
                  <a:srgbClr val="FFFFFF"/>
                </a:highlight>
                <a:latin typeface="Bitter"/>
                <a:ea typeface="Bitter"/>
                <a:cs typeface="Bitter"/>
                <a:sym typeface="Bitter"/>
                <a:hlinkClick r:id="rId3"/>
              </a:rPr>
              <a:t>Survey Management Guide</a:t>
            </a:r>
            <a:endParaRPr b="1">
              <a:solidFill>
                <a:schemeClr val="dk1"/>
              </a:solidFill>
              <a:highlight>
                <a:srgbClr val="FFFFFF"/>
              </a:highlight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  <a:highlight>
                <a:srgbClr val="FFFFFF"/>
              </a:highlight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 u="sng">
                <a:solidFill>
                  <a:schemeClr val="hlink"/>
                </a:solidFill>
                <a:highlight>
                  <a:srgbClr val="FFFFFF"/>
                </a:highlight>
                <a:latin typeface="Bitter"/>
                <a:ea typeface="Bitter"/>
                <a:cs typeface="Bitter"/>
                <a:sym typeface="Bitter"/>
                <a:hlinkClick r:id="rId4"/>
              </a:rPr>
              <a:t>Question Type Flow Chart</a:t>
            </a:r>
            <a:endParaRPr b="1">
              <a:solidFill>
                <a:schemeClr val="dk1"/>
              </a:solidFill>
              <a:highlight>
                <a:srgbClr val="FFFFFF"/>
              </a:highlight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  <a:highlight>
                <a:srgbClr val="FFFFFF"/>
              </a:highlight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 u="sng">
                <a:solidFill>
                  <a:schemeClr val="hlink"/>
                </a:solidFill>
                <a:highlight>
                  <a:srgbClr val="FFFFFF"/>
                </a:highlight>
                <a:latin typeface="Bitter"/>
                <a:ea typeface="Bitter"/>
                <a:cs typeface="Bitter"/>
                <a:sym typeface="Bitter"/>
                <a:hlinkClick r:id="rId5"/>
              </a:rPr>
              <a:t>Qualtrics: Writing Good Questions</a:t>
            </a:r>
            <a:endParaRPr b="1">
              <a:solidFill>
                <a:schemeClr val="dk1"/>
              </a:solidFill>
              <a:highlight>
                <a:srgbClr val="FFFFFF"/>
              </a:highlight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  <a:highlight>
                <a:srgbClr val="FFFFFF"/>
              </a:highlight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 u="sng">
                <a:solidFill>
                  <a:schemeClr val="hlink"/>
                </a:solidFill>
                <a:highlight>
                  <a:srgbClr val="FFFFFF"/>
                </a:highlight>
                <a:latin typeface="Bitter"/>
                <a:ea typeface="Bitter"/>
                <a:cs typeface="Bitter"/>
                <a:sym typeface="Bitter"/>
                <a:hlinkClick r:id="rId6"/>
              </a:rPr>
              <a:t>Stephanie Evergreen: Data Visualization Checklist</a:t>
            </a:r>
            <a:endParaRPr b="1">
              <a:solidFill>
                <a:schemeClr val="dk1"/>
              </a:solidFill>
              <a:highlight>
                <a:srgbClr val="FFFFFF"/>
              </a:highlight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b="1">
              <a:solidFill>
                <a:srgbClr val="990000"/>
              </a:solidFill>
              <a:highlight>
                <a:srgbClr val="FFFFFF"/>
              </a:highlight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  <a:highlight>
                <a:srgbClr val="FFFFFF"/>
              </a:highlight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350" b="1">
              <a:solidFill>
                <a:srgbClr val="990000"/>
              </a:solidFill>
              <a:highlight>
                <a:srgbClr val="FFFFFF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350" b="1">
              <a:solidFill>
                <a:schemeClr val="dk1"/>
              </a:solidFill>
              <a:highlight>
                <a:srgbClr val="FFFFFF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357" name="Google Shape;357;p48"/>
          <p:cNvCxnSpPr/>
          <p:nvPr/>
        </p:nvCxnSpPr>
        <p:spPr>
          <a:xfrm>
            <a:off x="628650" y="1092025"/>
            <a:ext cx="5477700" cy="0"/>
          </a:xfrm>
          <a:prstGeom prst="straightConnector1">
            <a:avLst/>
          </a:prstGeom>
          <a:noFill/>
          <a:ln w="254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4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  <p:pic>
        <p:nvPicPr>
          <p:cNvPr id="363" name="Google Shape;363;p49"/>
          <p:cNvPicPr preferRelativeResize="0"/>
          <p:nvPr/>
        </p:nvPicPr>
        <p:blipFill rotWithShape="1">
          <a:blip r:embed="rId3">
            <a:alphaModFix/>
          </a:blip>
          <a:srcRect t="24619"/>
          <a:stretch/>
        </p:blipFill>
        <p:spPr>
          <a:xfrm>
            <a:off x="0" y="-13275"/>
            <a:ext cx="9144000" cy="51700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3" name="Google Shape;133;p27"/>
          <p:cNvCxnSpPr/>
          <p:nvPr/>
        </p:nvCxnSpPr>
        <p:spPr>
          <a:xfrm>
            <a:off x="1833150" y="818175"/>
            <a:ext cx="5477700" cy="0"/>
          </a:xfrm>
          <a:prstGeom prst="straightConnector1">
            <a:avLst/>
          </a:prstGeom>
          <a:noFill/>
          <a:ln w="254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4" name="Google Shape;134;p27"/>
          <p:cNvSpPr txBox="1">
            <a:spLocks noGrp="1"/>
          </p:cNvSpPr>
          <p:nvPr>
            <p:ph type="title" idx="4294967295"/>
          </p:nvPr>
        </p:nvSpPr>
        <p:spPr>
          <a:xfrm>
            <a:off x="286800" y="317300"/>
            <a:ext cx="8570400" cy="3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000" b="1">
                <a:latin typeface="Alumni Sans"/>
                <a:ea typeface="Alumni Sans"/>
                <a:cs typeface="Alumni Sans"/>
                <a:sym typeface="Alumni Sans"/>
              </a:rPr>
              <a:t>What are (some) things that make a good question?</a:t>
            </a:r>
            <a:endParaRPr sz="4000" b="1">
              <a:latin typeface="Alumni Sans"/>
              <a:ea typeface="Alumni Sans"/>
              <a:cs typeface="Alumni Sans"/>
              <a:sym typeface="Alumni Sans"/>
            </a:endParaRPr>
          </a:p>
        </p:txBody>
      </p:sp>
      <p:sp>
        <p:nvSpPr>
          <p:cNvPr id="135" name="Google Shape;135;p27"/>
          <p:cNvSpPr/>
          <p:nvPr/>
        </p:nvSpPr>
        <p:spPr>
          <a:xfrm>
            <a:off x="956732" y="1505779"/>
            <a:ext cx="2216700" cy="1244400"/>
          </a:xfrm>
          <a:prstGeom prst="rect">
            <a:avLst/>
          </a:prstGeom>
          <a:noFill/>
          <a:ln w="19050" cap="flat" cmpd="sng">
            <a:solidFill>
              <a:srgbClr val="AB1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27"/>
          <p:cNvSpPr txBox="1"/>
          <p:nvPr/>
        </p:nvSpPr>
        <p:spPr>
          <a:xfrm>
            <a:off x="956732" y="1505779"/>
            <a:ext cx="2216700" cy="12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150" tIns="117150" rIns="117150" bIns="1171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en" sz="3100" i="0" u="none" strike="noStrike" cap="none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Make it count</a:t>
            </a:r>
            <a:endParaRPr sz="1100"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37" name="Google Shape;137;p27"/>
          <p:cNvSpPr/>
          <p:nvPr/>
        </p:nvSpPr>
        <p:spPr>
          <a:xfrm>
            <a:off x="3524214" y="1505779"/>
            <a:ext cx="2155200" cy="1254900"/>
          </a:xfrm>
          <a:prstGeom prst="rect">
            <a:avLst/>
          </a:prstGeom>
          <a:noFill/>
          <a:ln w="19050" cap="flat" cmpd="sng">
            <a:solidFill>
              <a:srgbClr val="AB1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27"/>
          <p:cNvSpPr txBox="1"/>
          <p:nvPr/>
        </p:nvSpPr>
        <p:spPr>
          <a:xfrm>
            <a:off x="3524214" y="1505779"/>
            <a:ext cx="2155200" cy="12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150" tIns="117150" rIns="117150" bIns="1171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en" sz="3100" i="0" u="none" strike="noStrike" cap="none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One thing at a time</a:t>
            </a:r>
            <a:endParaRPr sz="1100"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39" name="Google Shape;139;p27"/>
          <p:cNvSpPr/>
          <p:nvPr/>
        </p:nvSpPr>
        <p:spPr>
          <a:xfrm>
            <a:off x="6057914" y="1505779"/>
            <a:ext cx="2091600" cy="1243800"/>
          </a:xfrm>
          <a:prstGeom prst="rect">
            <a:avLst/>
          </a:prstGeom>
          <a:noFill/>
          <a:ln w="19050" cap="flat" cmpd="sng">
            <a:solidFill>
              <a:srgbClr val="AB1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27"/>
          <p:cNvSpPr txBox="1"/>
          <p:nvPr/>
        </p:nvSpPr>
        <p:spPr>
          <a:xfrm>
            <a:off x="6057914" y="1505779"/>
            <a:ext cx="2091600" cy="12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150" tIns="117150" rIns="117150" bIns="1171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en" sz="3100" i="0" u="none" strike="noStrike" cap="none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Don’t lead</a:t>
            </a:r>
            <a:endParaRPr sz="1100"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41" name="Google Shape;141;p27"/>
          <p:cNvSpPr/>
          <p:nvPr/>
        </p:nvSpPr>
        <p:spPr>
          <a:xfrm>
            <a:off x="962074" y="2931467"/>
            <a:ext cx="2181300" cy="1277400"/>
          </a:xfrm>
          <a:prstGeom prst="rect">
            <a:avLst/>
          </a:prstGeom>
          <a:noFill/>
          <a:ln w="19050" cap="flat" cmpd="sng">
            <a:solidFill>
              <a:srgbClr val="AB1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27"/>
          <p:cNvSpPr txBox="1"/>
          <p:nvPr/>
        </p:nvSpPr>
        <p:spPr>
          <a:xfrm>
            <a:off x="962074" y="2931467"/>
            <a:ext cx="2181300" cy="12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150" tIns="117150" rIns="117150" bIns="1171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en" sz="3100" i="0" u="none" strike="noStrike" cap="none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Avoid jargon</a:t>
            </a:r>
            <a:endParaRPr sz="1100"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43" name="Google Shape;143;p27"/>
          <p:cNvSpPr/>
          <p:nvPr/>
        </p:nvSpPr>
        <p:spPr>
          <a:xfrm>
            <a:off x="3508635" y="2933752"/>
            <a:ext cx="2184000" cy="1279500"/>
          </a:xfrm>
          <a:prstGeom prst="rect">
            <a:avLst/>
          </a:prstGeom>
          <a:noFill/>
          <a:ln w="19050" cap="flat" cmpd="sng">
            <a:solidFill>
              <a:srgbClr val="AB1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27"/>
          <p:cNvSpPr txBox="1"/>
          <p:nvPr/>
        </p:nvSpPr>
        <p:spPr>
          <a:xfrm>
            <a:off x="3508635" y="2933752"/>
            <a:ext cx="21840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150" tIns="117150" rIns="117150" bIns="1171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en" sz="3100" i="0" u="none" strike="noStrike" cap="none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Avoid fatigue</a:t>
            </a:r>
            <a:endParaRPr sz="1100"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45" name="Google Shape;145;p27"/>
          <p:cNvSpPr/>
          <p:nvPr/>
        </p:nvSpPr>
        <p:spPr>
          <a:xfrm>
            <a:off x="6036939" y="2933074"/>
            <a:ext cx="2132700" cy="1279500"/>
          </a:xfrm>
          <a:prstGeom prst="rect">
            <a:avLst/>
          </a:prstGeom>
          <a:noFill/>
          <a:ln w="19050" cap="flat" cmpd="sng">
            <a:solidFill>
              <a:srgbClr val="AB1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27"/>
          <p:cNvSpPr txBox="1"/>
          <p:nvPr/>
        </p:nvSpPr>
        <p:spPr>
          <a:xfrm>
            <a:off x="6036939" y="2933074"/>
            <a:ext cx="2132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150" tIns="117150" rIns="117150" bIns="1171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en" sz="3100" i="0" u="none" strike="noStrike" cap="none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Test it out!</a:t>
            </a:r>
            <a:endParaRPr sz="1100"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47" name="Google Shape;147;p27"/>
          <p:cNvSpPr/>
          <p:nvPr/>
        </p:nvSpPr>
        <p:spPr>
          <a:xfrm>
            <a:off x="7979025" y="4839150"/>
            <a:ext cx="1034700" cy="197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7"/>
          <p:cNvSpPr txBox="1">
            <a:spLocks noGrp="1"/>
          </p:cNvSpPr>
          <p:nvPr>
            <p:ph type="sldNum" idx="4294967295"/>
          </p:nvPr>
        </p:nvSpPr>
        <p:spPr>
          <a:xfrm>
            <a:off x="8595309" y="4741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3" name="Google Shape;153;p28"/>
          <p:cNvCxnSpPr/>
          <p:nvPr/>
        </p:nvCxnSpPr>
        <p:spPr>
          <a:xfrm>
            <a:off x="1833150" y="818175"/>
            <a:ext cx="5477700" cy="0"/>
          </a:xfrm>
          <a:prstGeom prst="straightConnector1">
            <a:avLst/>
          </a:prstGeom>
          <a:noFill/>
          <a:ln w="254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4" name="Google Shape;154;p28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chemeClr val="dk1"/>
                </a:solidFill>
              </a:rPr>
              <a:t>4</a:t>
            </a:fld>
            <a:endParaRPr sz="7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5" name="Google Shape;155;p28"/>
          <p:cNvSpPr txBox="1">
            <a:spLocks noGrp="1"/>
          </p:cNvSpPr>
          <p:nvPr>
            <p:ph type="title" idx="4294967295"/>
          </p:nvPr>
        </p:nvSpPr>
        <p:spPr>
          <a:xfrm>
            <a:off x="286800" y="317300"/>
            <a:ext cx="8570400" cy="3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000" b="1">
                <a:latin typeface="Alumni Sans"/>
                <a:ea typeface="Alumni Sans"/>
                <a:cs typeface="Alumni Sans"/>
                <a:sym typeface="Alumni Sans"/>
              </a:rPr>
              <a:t>Net Promoter Scoring</a:t>
            </a:r>
            <a:endParaRPr sz="4000" b="1">
              <a:latin typeface="Alumni Sans"/>
              <a:ea typeface="Alumni Sans"/>
              <a:cs typeface="Alumni Sans"/>
              <a:sym typeface="Alumni Sans"/>
            </a:endParaRPr>
          </a:p>
          <a:p>
            <a:pPr marL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4000" b="1">
              <a:latin typeface="Alumni Sans"/>
              <a:ea typeface="Alumni Sans"/>
              <a:cs typeface="Alumni Sans"/>
              <a:sym typeface="Alumni Sans"/>
            </a:endParaRPr>
          </a:p>
          <a:p>
            <a:pPr marL="0" lvl="0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4000" b="1">
              <a:latin typeface="Alumni Sans"/>
              <a:ea typeface="Alumni Sans"/>
              <a:cs typeface="Alumni Sans"/>
              <a:sym typeface="Alumni Sans"/>
            </a:endParaRPr>
          </a:p>
        </p:txBody>
      </p:sp>
      <p:sp>
        <p:nvSpPr>
          <p:cNvPr id="156" name="Google Shape;156;p28"/>
          <p:cNvSpPr txBox="1"/>
          <p:nvPr/>
        </p:nvSpPr>
        <p:spPr>
          <a:xfrm>
            <a:off x="469338" y="2868500"/>
            <a:ext cx="8205300" cy="17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i="0" u="none" strike="noStrike" cap="none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Detractors</a:t>
            </a:r>
            <a:r>
              <a:rPr lang="en" sz="1200" i="0" u="none" strike="noStrike" cap="none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 -- They are not particularly thrilled by you. They, with all likelihood, won’t choose to engage with you again, and could potentially damage your reputation through negative word of mouth.</a:t>
            </a:r>
            <a:endParaRPr sz="1100">
              <a:latin typeface="Bitter"/>
              <a:ea typeface="Bitter"/>
              <a:cs typeface="Bitter"/>
              <a:sym typeface="Bitte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Passives</a:t>
            </a:r>
            <a:r>
              <a:rPr lang="en" sz="1200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 -- They are somewhat satisfied but could easily switch to a competitor’s offering if given the opportunity. They probably wouldn’t spread any negative word-of-mouth, but are not enthusiastic enough to actually promote you.</a:t>
            </a:r>
            <a:endParaRPr sz="1100">
              <a:latin typeface="Bitter"/>
              <a:ea typeface="Bitter"/>
              <a:cs typeface="Bitter"/>
              <a:sym typeface="Bitte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Promoters</a:t>
            </a:r>
            <a:r>
              <a:rPr lang="en" sz="1200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 -- They love you. They are your repeat customers. They are enthusiastically evangelical about you and recommend you to others.</a:t>
            </a:r>
            <a:endParaRPr sz="1100">
              <a:latin typeface="Bitter"/>
              <a:ea typeface="Bitter"/>
              <a:cs typeface="Bitter"/>
              <a:sym typeface="Bitter"/>
            </a:endParaRPr>
          </a:p>
        </p:txBody>
      </p:sp>
      <p:pic>
        <p:nvPicPr>
          <p:cNvPr id="157" name="Google Shape;157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12584" y="1435018"/>
            <a:ext cx="4718832" cy="1060532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8"/>
          <p:cNvSpPr/>
          <p:nvPr/>
        </p:nvSpPr>
        <p:spPr>
          <a:xfrm>
            <a:off x="7979025" y="4839150"/>
            <a:ext cx="1034700" cy="197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28"/>
          <p:cNvSpPr txBox="1">
            <a:spLocks noGrp="1"/>
          </p:cNvSpPr>
          <p:nvPr>
            <p:ph type="sldNum" idx="4294967295"/>
          </p:nvPr>
        </p:nvSpPr>
        <p:spPr>
          <a:xfrm>
            <a:off x="8595309" y="4741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9"/>
          <p:cNvSpPr txBox="1"/>
          <p:nvPr/>
        </p:nvSpPr>
        <p:spPr>
          <a:xfrm>
            <a:off x="311900" y="196576"/>
            <a:ext cx="8234100" cy="15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25" tIns="8550" rIns="17125" bIns="8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b="1">
                <a:solidFill>
                  <a:srgbClr val="9D0F14"/>
                </a:solidFill>
                <a:latin typeface="Alumni Sans"/>
                <a:ea typeface="Alumni Sans"/>
                <a:cs typeface="Alumni Sans"/>
                <a:sym typeface="Alumni Sans"/>
              </a:rPr>
              <a:t>Based on your experiences during New Seawolf Welcome Week, how likely are you to recommend Stony Brook University to a friend or peer?</a:t>
            </a:r>
            <a:endParaRPr sz="3000" b="1">
              <a:solidFill>
                <a:srgbClr val="9D0F14"/>
              </a:solidFill>
              <a:latin typeface="Alumni Sans"/>
              <a:ea typeface="Alumni Sans"/>
              <a:cs typeface="Alumni Sans"/>
              <a:sym typeface="Alumni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12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165" name="Google Shape;165;p29"/>
          <p:cNvCxnSpPr/>
          <p:nvPr/>
        </p:nvCxnSpPr>
        <p:spPr>
          <a:xfrm>
            <a:off x="311900" y="1749978"/>
            <a:ext cx="8234100" cy="0"/>
          </a:xfrm>
          <a:prstGeom prst="straightConnector1">
            <a:avLst/>
          </a:prstGeom>
          <a:noFill/>
          <a:ln w="9525" cap="flat" cmpd="sng">
            <a:solidFill>
              <a:srgbClr val="9D0F14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66" name="Google Shape;16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600" y="1990201"/>
            <a:ext cx="7924800" cy="98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61300" y="3072026"/>
            <a:ext cx="7021399" cy="1589099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9"/>
          <p:cNvSpPr/>
          <p:nvPr/>
        </p:nvSpPr>
        <p:spPr>
          <a:xfrm>
            <a:off x="7979025" y="4839150"/>
            <a:ext cx="1034700" cy="197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29"/>
          <p:cNvSpPr txBox="1">
            <a:spLocks noGrp="1"/>
          </p:cNvSpPr>
          <p:nvPr>
            <p:ph type="sldNum" idx="4294967295"/>
          </p:nvPr>
        </p:nvSpPr>
        <p:spPr>
          <a:xfrm>
            <a:off x="8595309" y="4741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0"/>
          <p:cNvSpPr txBox="1"/>
          <p:nvPr/>
        </p:nvSpPr>
        <p:spPr>
          <a:xfrm>
            <a:off x="454950" y="342900"/>
            <a:ext cx="8234100" cy="9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25" tIns="8550" rIns="17125" bIns="85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500" b="1">
                <a:solidFill>
                  <a:srgbClr val="9D0F14"/>
                </a:solidFill>
                <a:latin typeface="Alumni Sans"/>
                <a:ea typeface="Alumni Sans"/>
                <a:cs typeface="Alumni Sans"/>
                <a:sym typeface="Alumni Sans"/>
              </a:rPr>
              <a:t>Were the experiences you had during New Seawolf Welcome Week helpful for your first week?</a:t>
            </a:r>
            <a:endParaRPr sz="3500" b="1">
              <a:solidFill>
                <a:srgbClr val="9D0F14"/>
              </a:solidFill>
              <a:latin typeface="Alumni Sans"/>
              <a:ea typeface="Alumni Sans"/>
              <a:cs typeface="Alumni Sans"/>
              <a:sym typeface="Alumni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500" b="1">
              <a:solidFill>
                <a:srgbClr val="9D0F14"/>
              </a:solidFill>
              <a:latin typeface="Alumni Sans"/>
              <a:ea typeface="Alumni Sans"/>
              <a:cs typeface="Alumni Sans"/>
              <a:sym typeface="Alumni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500" b="1">
              <a:solidFill>
                <a:srgbClr val="9D0F14"/>
              </a:solidFill>
              <a:latin typeface="Alumni Sans"/>
              <a:ea typeface="Alumni Sans"/>
              <a:cs typeface="Alumni Sans"/>
              <a:sym typeface="Alumni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17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175" name="Google Shape;175;p30"/>
          <p:cNvCxnSpPr/>
          <p:nvPr/>
        </p:nvCxnSpPr>
        <p:spPr>
          <a:xfrm>
            <a:off x="311900" y="1558203"/>
            <a:ext cx="8234100" cy="0"/>
          </a:xfrm>
          <a:prstGeom prst="straightConnector1">
            <a:avLst/>
          </a:prstGeom>
          <a:noFill/>
          <a:ln w="9525" cap="flat" cmpd="sng">
            <a:solidFill>
              <a:srgbClr val="9D0F14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76" name="Google Shape;17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430600"/>
            <a:ext cx="8839199" cy="1259471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30"/>
          <p:cNvSpPr/>
          <p:nvPr/>
        </p:nvSpPr>
        <p:spPr>
          <a:xfrm>
            <a:off x="7979025" y="4839150"/>
            <a:ext cx="1034700" cy="197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30"/>
          <p:cNvSpPr txBox="1">
            <a:spLocks noGrp="1"/>
          </p:cNvSpPr>
          <p:nvPr>
            <p:ph type="sldNum" idx="4294967295"/>
          </p:nvPr>
        </p:nvSpPr>
        <p:spPr>
          <a:xfrm>
            <a:off x="8595309" y="4741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9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1"/>
          <p:cNvSpPr txBox="1"/>
          <p:nvPr/>
        </p:nvSpPr>
        <p:spPr>
          <a:xfrm>
            <a:off x="454950" y="342900"/>
            <a:ext cx="8234100" cy="9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25" tIns="8550" rIns="17125" bIns="85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>
                <a:solidFill>
                  <a:srgbClr val="9D0F14"/>
                </a:solidFill>
                <a:latin typeface="Alumni Sans"/>
                <a:ea typeface="Alumni Sans"/>
                <a:cs typeface="Alumni Sans"/>
                <a:sym typeface="Alumni Sans"/>
              </a:rPr>
              <a:t>“Were the experiences you had during New Seawolf Welcome Week helpful for your first week” X “Top 3”</a:t>
            </a:r>
            <a:endParaRPr sz="3200" b="1">
              <a:solidFill>
                <a:srgbClr val="9D0F14"/>
              </a:solidFill>
              <a:latin typeface="Alumni Sans"/>
              <a:ea typeface="Alumni Sans"/>
              <a:cs typeface="Alumni Sans"/>
              <a:sym typeface="Alumni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200" b="1">
              <a:solidFill>
                <a:srgbClr val="9D0F14"/>
              </a:solidFill>
              <a:latin typeface="Alumni Sans"/>
              <a:ea typeface="Alumni Sans"/>
              <a:cs typeface="Alumni Sans"/>
              <a:sym typeface="Alumni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200" b="1">
              <a:solidFill>
                <a:srgbClr val="9D0F14"/>
              </a:solidFill>
              <a:latin typeface="Alumni Sans"/>
              <a:ea typeface="Alumni Sans"/>
              <a:cs typeface="Alumni Sans"/>
              <a:sym typeface="Alumni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184" name="Google Shape;184;p31"/>
          <p:cNvCxnSpPr/>
          <p:nvPr/>
        </p:nvCxnSpPr>
        <p:spPr>
          <a:xfrm>
            <a:off x="311900" y="1558203"/>
            <a:ext cx="8234100" cy="0"/>
          </a:xfrm>
          <a:prstGeom prst="straightConnector1">
            <a:avLst/>
          </a:prstGeom>
          <a:noFill/>
          <a:ln w="9525" cap="flat" cmpd="sng">
            <a:solidFill>
              <a:srgbClr val="9D0F14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85" name="Google Shape;18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1988" y="1825202"/>
            <a:ext cx="7660026" cy="2734975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31"/>
          <p:cNvSpPr/>
          <p:nvPr/>
        </p:nvSpPr>
        <p:spPr>
          <a:xfrm>
            <a:off x="7979025" y="4839150"/>
            <a:ext cx="1034700" cy="197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31"/>
          <p:cNvSpPr txBox="1">
            <a:spLocks noGrp="1"/>
          </p:cNvSpPr>
          <p:nvPr>
            <p:ph type="sldNum" idx="4294967295"/>
          </p:nvPr>
        </p:nvSpPr>
        <p:spPr>
          <a:xfrm>
            <a:off x="8595309" y="4741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10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2"/>
          <p:cNvSpPr txBox="1"/>
          <p:nvPr/>
        </p:nvSpPr>
        <p:spPr>
          <a:xfrm>
            <a:off x="311902" y="196582"/>
            <a:ext cx="8234100" cy="41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25" tIns="8550" rIns="17125" bIns="85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300" b="1" i="1">
                <a:solidFill>
                  <a:srgbClr val="9D0F14"/>
                </a:solidFill>
                <a:latin typeface="Alumni Sans"/>
                <a:ea typeface="Alumni Sans"/>
                <a:cs typeface="Alumni Sans"/>
                <a:sym typeface="Alumni Sans"/>
              </a:rPr>
              <a:t>Why gather data at all?</a:t>
            </a:r>
            <a:endParaRPr sz="5300" b="1" i="1">
              <a:solidFill>
                <a:srgbClr val="9D0F14"/>
              </a:solidFill>
              <a:latin typeface="Alumni Sans"/>
              <a:ea typeface="Alumni Sans"/>
              <a:cs typeface="Alumni Sans"/>
              <a:sym typeface="Alumni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You can't aim without measurable targets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You won't improve if you don't keep score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Telling a story is critical to our future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193" name="Google Shape;193;p32"/>
          <p:cNvCxnSpPr/>
          <p:nvPr/>
        </p:nvCxnSpPr>
        <p:spPr>
          <a:xfrm>
            <a:off x="342900" y="1176928"/>
            <a:ext cx="8234100" cy="0"/>
          </a:xfrm>
          <a:prstGeom prst="straightConnector1">
            <a:avLst/>
          </a:prstGeom>
          <a:noFill/>
          <a:ln w="9525" cap="flat" cmpd="sng">
            <a:solidFill>
              <a:srgbClr val="9D0F1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4" name="Google Shape;194;p32"/>
          <p:cNvCxnSpPr/>
          <p:nvPr/>
        </p:nvCxnSpPr>
        <p:spPr>
          <a:xfrm>
            <a:off x="2567450" y="2246478"/>
            <a:ext cx="3723000" cy="300"/>
          </a:xfrm>
          <a:prstGeom prst="straightConnector1">
            <a:avLst/>
          </a:prstGeom>
          <a:noFill/>
          <a:ln w="9525" cap="flat" cmpd="sng">
            <a:solidFill>
              <a:srgbClr val="9D0F1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5" name="Google Shape;195;p32"/>
          <p:cNvCxnSpPr/>
          <p:nvPr/>
        </p:nvCxnSpPr>
        <p:spPr>
          <a:xfrm>
            <a:off x="2567450" y="3084678"/>
            <a:ext cx="3723000" cy="300"/>
          </a:xfrm>
          <a:prstGeom prst="straightConnector1">
            <a:avLst/>
          </a:prstGeom>
          <a:noFill/>
          <a:ln w="9525" cap="flat" cmpd="sng">
            <a:solidFill>
              <a:srgbClr val="9D0F1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6" name="Google Shape;196;p32"/>
          <p:cNvSpPr/>
          <p:nvPr/>
        </p:nvSpPr>
        <p:spPr>
          <a:xfrm>
            <a:off x="7979025" y="4839150"/>
            <a:ext cx="1034700" cy="197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32"/>
          <p:cNvSpPr txBox="1">
            <a:spLocks noGrp="1"/>
          </p:cNvSpPr>
          <p:nvPr>
            <p:ph type="sldNum" idx="4294967295"/>
          </p:nvPr>
        </p:nvSpPr>
        <p:spPr>
          <a:xfrm>
            <a:off x="8595309" y="4741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12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3"/>
          <p:cNvSpPr txBox="1"/>
          <p:nvPr/>
        </p:nvSpPr>
        <p:spPr>
          <a:xfrm>
            <a:off x="311900" y="196574"/>
            <a:ext cx="8234100" cy="44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25" tIns="8550" rIns="17125" bIns="85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300" b="1" i="1">
                <a:solidFill>
                  <a:srgbClr val="9D0F14"/>
                </a:solidFill>
                <a:latin typeface="Alumni Sans"/>
                <a:ea typeface="Alumni Sans"/>
                <a:cs typeface="Alumni Sans"/>
                <a:sym typeface="Alumni Sans"/>
              </a:rPr>
              <a:t>Process</a:t>
            </a:r>
            <a:endParaRPr sz="5300" b="1" i="1">
              <a:solidFill>
                <a:srgbClr val="9D0F14"/>
              </a:solidFill>
              <a:latin typeface="Alumni Sans"/>
              <a:ea typeface="Alumni Sans"/>
              <a:cs typeface="Alumni Sans"/>
              <a:sym typeface="Alumni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302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AutoNum type="arabicPeriod"/>
            </a:pPr>
            <a:r>
              <a:rPr lang="en" sz="1600" b="1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Establish the goals of the project</a:t>
            </a:r>
            <a:endParaRPr sz="1600"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302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●"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What you want to learn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302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●"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How you want to report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302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AutoNum type="arabicPeriod"/>
            </a:pPr>
            <a:r>
              <a:rPr lang="en" sz="1600" b="1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Determine your sample</a:t>
            </a:r>
            <a:endParaRPr sz="1600"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302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●"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 Whom you will include in the process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302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AutoNum type="arabicPeriod"/>
            </a:pPr>
            <a:r>
              <a:rPr lang="en" sz="1600" b="1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Choose your data collection methodology</a:t>
            </a:r>
            <a:endParaRPr sz="1600"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302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●"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How you will learn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914400" lvl="1" indent="-3302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○"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Pre-test (if practical)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457200" lvl="0" indent="-3302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AutoNum type="arabicPeriod"/>
            </a:pPr>
            <a:r>
              <a:rPr lang="en" sz="1600" b="1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Create your questionnaire</a:t>
            </a:r>
            <a:endParaRPr sz="1600"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203" name="Google Shape;203;p33"/>
          <p:cNvCxnSpPr/>
          <p:nvPr/>
        </p:nvCxnSpPr>
        <p:spPr>
          <a:xfrm>
            <a:off x="342900" y="1176928"/>
            <a:ext cx="8234100" cy="0"/>
          </a:xfrm>
          <a:prstGeom prst="straightConnector1">
            <a:avLst/>
          </a:prstGeom>
          <a:noFill/>
          <a:ln w="9525" cap="flat" cmpd="sng">
            <a:solidFill>
              <a:srgbClr val="9D0F1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4" name="Google Shape;204;p33"/>
          <p:cNvSpPr/>
          <p:nvPr/>
        </p:nvSpPr>
        <p:spPr>
          <a:xfrm>
            <a:off x="7979025" y="4839150"/>
            <a:ext cx="1034700" cy="197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33"/>
          <p:cNvSpPr txBox="1">
            <a:spLocks noGrp="1"/>
          </p:cNvSpPr>
          <p:nvPr>
            <p:ph type="sldNum" idx="4294967295"/>
          </p:nvPr>
        </p:nvSpPr>
        <p:spPr>
          <a:xfrm>
            <a:off x="8595309" y="4741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13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979</Words>
  <Application>Microsoft Office PowerPoint</Application>
  <PresentationFormat>On-screen Show (16:9)</PresentationFormat>
  <Paragraphs>217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Alumni Sans</vt:lpstr>
      <vt:lpstr>Courier New</vt:lpstr>
      <vt:lpstr>Alumni Sans Medium</vt:lpstr>
      <vt:lpstr>Georgia</vt:lpstr>
      <vt:lpstr>Arial</vt:lpstr>
      <vt:lpstr>Calibri</vt:lpstr>
      <vt:lpstr>Helvetica Neue</vt:lpstr>
      <vt:lpstr>Bitter</vt:lpstr>
      <vt:lpstr>Bitter Medium</vt:lpstr>
      <vt:lpstr>Geo</vt:lpstr>
      <vt:lpstr>Simple Light</vt:lpstr>
      <vt:lpstr>PowerPoint Presentation</vt:lpstr>
      <vt:lpstr>PowerPoint Presentation</vt:lpstr>
      <vt:lpstr>What are (some) things that make a good question?</vt:lpstr>
      <vt:lpstr>Net Promoter Scoring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Demographic Questions</vt:lpstr>
      <vt:lpstr>Demographic Questions</vt:lpstr>
      <vt:lpstr>NPS Question</vt:lpstr>
      <vt:lpstr>Other Resources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Krista Emma</cp:lastModifiedBy>
  <cp:revision>1</cp:revision>
  <dcterms:modified xsi:type="dcterms:W3CDTF">2025-02-10T19:24:15Z</dcterms:modified>
</cp:coreProperties>
</file>