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1.xml"/>
  <Override ContentType="application/vnd.openxmlformats-officedocument.presentationml.slideMaster+xml" PartName="/ppt/slideMasters/slideMaster12.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3.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9.xml"/>
  <Override ContentType="application/vnd.openxmlformats-officedocument.theme+xml" PartName="/ppt/theme/theme13.xml"/>
  <Override ContentType="application/vnd.openxmlformats-officedocument.theme+xml" PartName="/ppt/theme/theme7.xml"/>
  <Override ContentType="application/vnd.openxmlformats-officedocument.theme+xml" PartName="/ppt/theme/theme2.xml"/>
  <Override ContentType="application/vnd.openxmlformats-officedocument.theme+xml" PartName="/ppt/theme/theme4.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1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0" r:id="rId6"/>
    <p:sldMasterId id="2147483662" r:id="rId7"/>
    <p:sldMasterId id="2147483664" r:id="rId8"/>
    <p:sldMasterId id="2147483665" r:id="rId9"/>
    <p:sldMasterId id="2147483666" r:id="rId10"/>
    <p:sldMasterId id="2147483667" r:id="rId11"/>
    <p:sldMasterId id="2147483668" r:id="rId12"/>
    <p:sldMasterId id="2147483669" r:id="rId13"/>
    <p:sldMasterId id="2147483670" r:id="rId14"/>
    <p:sldMasterId id="2147483671" r:id="rId15"/>
    <p:sldMasterId id="2147483673" r:id="rId16"/>
  </p:sldMasterIdLst>
  <p:notesMasterIdLst>
    <p:notesMasterId r:id="rId17"/>
  </p:notesMasterIdLst>
  <p:sldIdLst>
    <p:sldId id="256" r:id="rId18"/>
    <p:sldId id="257" r:id="rId19"/>
    <p:sldId id="258" r:id="rId20"/>
    <p:sldId id="259" r:id="rId21"/>
    <p:sldId id="260" r:id="rId22"/>
    <p:sldId id="261" r:id="rId23"/>
    <p:sldId id="262"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 id="275" r:id="rId37"/>
    <p:sldId id="276" r:id="rId38"/>
    <p:sldId id="277" r:id="rId39"/>
    <p:sldId id="278" r:id="rId40"/>
    <p:sldId id="279" r:id="rId41"/>
    <p:sldId id="280" r:id="rId42"/>
    <p:sldId id="281" r:id="rId43"/>
    <p:sldId id="282" r:id="rId44"/>
    <p:sldId id="283" r:id="rId45"/>
    <p:sldId id="284" r:id="rId46"/>
    <p:sldId id="285" r:id="rId47"/>
    <p:sldId id="286" r:id="rId48"/>
    <p:sldId id="287" r:id="rId49"/>
    <p:sldId id="288" r:id="rId50"/>
  </p:sldIdLst>
  <p:sldSz cy="6858000" cx="9144000"/>
  <p:notesSz cx="7010400" cy="9296400"/>
  <p:embeddedFontLst>
    <p:embeddedFont>
      <p:font typeface="Helvetica Neue"/>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921">
          <p15:clr>
            <a:srgbClr val="A4A3A4"/>
          </p15:clr>
        </p15:guide>
        <p15:guide id="2" pos="281">
          <p15:clr>
            <a:srgbClr val="A4A3A4"/>
          </p15:clr>
        </p15:guide>
      </p15:sldGuideLst>
    </p:ext>
    <p:ext uri="http://customooxmlschemas.google.com/">
      <go:slidesCustomData xmlns:go="http://customooxmlschemas.google.com/" r:id="rId55" roundtripDataSignature="AMtx7mihXdO/j1uQ2LhZ3NsXt/mWORRg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8BE8C50-B08F-4DE1-B2B6-26BC83749E10}">
  <a:tblStyle styleId="{48BE8C50-B08F-4DE1-B2B6-26BC83749E10}"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921" orient="horz"/>
        <p:guide pos="281"/>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3.xml"/><Relationship Id="rId42" Type="http://schemas.openxmlformats.org/officeDocument/2006/relationships/slide" Target="slides/slide25.xml"/><Relationship Id="rId41" Type="http://schemas.openxmlformats.org/officeDocument/2006/relationships/slide" Target="slides/slide24.xml"/><Relationship Id="rId44" Type="http://schemas.openxmlformats.org/officeDocument/2006/relationships/slide" Target="slides/slide27.xml"/><Relationship Id="rId43" Type="http://schemas.openxmlformats.org/officeDocument/2006/relationships/slide" Target="slides/slide26.xml"/><Relationship Id="rId46" Type="http://schemas.openxmlformats.org/officeDocument/2006/relationships/slide" Target="slides/slide29.xml"/><Relationship Id="rId45" Type="http://schemas.openxmlformats.org/officeDocument/2006/relationships/slide" Target="slides/slide28.xml"/><Relationship Id="rId1" Type="http://schemas.openxmlformats.org/officeDocument/2006/relationships/theme" Target="theme/theme6.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slide" Target="slides/slide31.xml"/><Relationship Id="rId47" Type="http://schemas.openxmlformats.org/officeDocument/2006/relationships/slide" Target="slides/slide30.xml"/><Relationship Id="rId49" Type="http://schemas.openxmlformats.org/officeDocument/2006/relationships/slide" Target="slides/slide3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14.xml"/><Relationship Id="rId30" Type="http://schemas.openxmlformats.org/officeDocument/2006/relationships/slide" Target="slides/slide13.xml"/><Relationship Id="rId33" Type="http://schemas.openxmlformats.org/officeDocument/2006/relationships/slide" Target="slides/slide16.xml"/><Relationship Id="rId32" Type="http://schemas.openxmlformats.org/officeDocument/2006/relationships/slide" Target="slides/slide15.xml"/><Relationship Id="rId35" Type="http://schemas.openxmlformats.org/officeDocument/2006/relationships/slide" Target="slides/slide18.xml"/><Relationship Id="rId34" Type="http://schemas.openxmlformats.org/officeDocument/2006/relationships/slide" Target="slides/slide17.xml"/><Relationship Id="rId37" Type="http://schemas.openxmlformats.org/officeDocument/2006/relationships/slide" Target="slides/slide20.xml"/><Relationship Id="rId36" Type="http://schemas.openxmlformats.org/officeDocument/2006/relationships/slide" Target="slides/slide19.xml"/><Relationship Id="rId39" Type="http://schemas.openxmlformats.org/officeDocument/2006/relationships/slide" Target="slides/slide22.xml"/><Relationship Id="rId38" Type="http://schemas.openxmlformats.org/officeDocument/2006/relationships/slide" Target="slides/slide21.xml"/><Relationship Id="rId20" Type="http://schemas.openxmlformats.org/officeDocument/2006/relationships/slide" Target="slides/slide3.xml"/><Relationship Id="rId22" Type="http://schemas.openxmlformats.org/officeDocument/2006/relationships/slide" Target="slides/slide5.xml"/><Relationship Id="rId21" Type="http://schemas.openxmlformats.org/officeDocument/2006/relationships/slide" Target="slides/slide4.xml"/><Relationship Id="rId24" Type="http://schemas.openxmlformats.org/officeDocument/2006/relationships/slide" Target="slides/slide7.xml"/><Relationship Id="rId23" Type="http://schemas.openxmlformats.org/officeDocument/2006/relationships/slide" Target="slides/slide6.xml"/><Relationship Id="rId26" Type="http://schemas.openxmlformats.org/officeDocument/2006/relationships/slide" Target="slides/slide9.xml"/><Relationship Id="rId25" Type="http://schemas.openxmlformats.org/officeDocument/2006/relationships/slide" Target="slides/slide8.xml"/><Relationship Id="rId28" Type="http://schemas.openxmlformats.org/officeDocument/2006/relationships/slide" Target="slides/slide11.xml"/><Relationship Id="rId27" Type="http://schemas.openxmlformats.org/officeDocument/2006/relationships/slide" Target="slides/slide10.xml"/><Relationship Id="rId29" Type="http://schemas.openxmlformats.org/officeDocument/2006/relationships/slide" Target="slides/slide12.xml"/><Relationship Id="rId51" Type="http://schemas.openxmlformats.org/officeDocument/2006/relationships/font" Target="fonts/HelveticaNeue-regular.fntdata"/><Relationship Id="rId50" Type="http://schemas.openxmlformats.org/officeDocument/2006/relationships/slide" Target="slides/slide33.xml"/><Relationship Id="rId53" Type="http://schemas.openxmlformats.org/officeDocument/2006/relationships/font" Target="fonts/HelveticaNeue-italic.fntdata"/><Relationship Id="rId52" Type="http://schemas.openxmlformats.org/officeDocument/2006/relationships/font" Target="fonts/HelveticaNeue-bold.fntdata"/><Relationship Id="rId11" Type="http://schemas.openxmlformats.org/officeDocument/2006/relationships/slideMaster" Target="slideMasters/slideMaster7.xml"/><Relationship Id="rId55" Type="http://customschemas.google.com/relationships/presentationmetadata" Target="metadata"/><Relationship Id="rId10" Type="http://schemas.openxmlformats.org/officeDocument/2006/relationships/slideMaster" Target="slideMasters/slideMaster6.xml"/><Relationship Id="rId54" Type="http://schemas.openxmlformats.org/officeDocument/2006/relationships/font" Target="fonts/HelveticaNeue-boldItalic.fntdata"/><Relationship Id="rId13" Type="http://schemas.openxmlformats.org/officeDocument/2006/relationships/slideMaster" Target="slideMasters/slideMaster9.xml"/><Relationship Id="rId12" Type="http://schemas.openxmlformats.org/officeDocument/2006/relationships/slideMaster" Target="slideMasters/slideMaster8.xml"/><Relationship Id="rId15" Type="http://schemas.openxmlformats.org/officeDocument/2006/relationships/slideMaster" Target="slideMasters/slideMaster11.xml"/><Relationship Id="rId14" Type="http://schemas.openxmlformats.org/officeDocument/2006/relationships/slideMaster" Target="slideMasters/slideMaster10.xml"/><Relationship Id="rId17" Type="http://schemas.openxmlformats.org/officeDocument/2006/relationships/notesMaster" Target="notesMasters/notesMaster1.xml"/><Relationship Id="rId16" Type="http://schemas.openxmlformats.org/officeDocument/2006/relationships/slideMaster" Target="slideMasters/slideMaster12.xml"/><Relationship Id="rId19" Type="http://schemas.openxmlformats.org/officeDocument/2006/relationships/slide" Target="slides/slide2.xml"/><Relationship Id="rId1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1" y="0"/>
            <a:ext cx="3038242" cy="46524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970953" y="0"/>
            <a:ext cx="3038242" cy="465242"/>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1" y="8831162"/>
            <a:ext cx="3038242" cy="46524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970953" y="8831162"/>
            <a:ext cx="3038242" cy="46524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50: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9" name="Google Shape;249;p50: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2: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8" name="Google Shape;348;p2: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3: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3" name="Google Shape;353;p3: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4: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4: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Why Peer Mentoring?</a:t>
            </a:r>
            <a:endParaRPr/>
          </a:p>
          <a:p>
            <a:pPr indent="0" lvl="0" marL="0" rtl="0" algn="l">
              <a:lnSpc>
                <a:spcPct val="100000"/>
              </a:lnSpc>
              <a:spcBef>
                <a:spcPts val="0"/>
              </a:spcBef>
              <a:spcAft>
                <a:spcPts val="0"/>
              </a:spcAft>
              <a:buSzPts val="1400"/>
              <a:buNone/>
            </a:pPr>
            <a:r>
              <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In general, people take their peers’ perspectives very seriously. This means that a positive peer mentoring relationship can have profound effects on a mentee’s sense of self-worth.</a:t>
            </a:r>
            <a:endParaRPr/>
          </a:p>
          <a:p>
            <a:pPr indent="0" lvl="0" marL="0" rtl="0" algn="l">
              <a:lnSpc>
                <a:spcPct val="100000"/>
              </a:lnSpc>
              <a:spcBef>
                <a:spcPts val="0"/>
              </a:spcBef>
              <a:spcAft>
                <a:spcPts val="0"/>
              </a:spcAft>
              <a:buSzPts val="1400"/>
              <a:buNone/>
            </a:pPr>
            <a:r>
              <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Due to the similarity in age of peer mentors to their mentees, mentees might also feel more comfortable sharing concerns and problems with their mentors. This increases mentee access to appropriate support and resources during times of struggle.</a:t>
            </a:r>
            <a:endParaRPr/>
          </a:p>
        </p:txBody>
      </p:sp>
      <p:sp>
        <p:nvSpPr>
          <p:cNvPr id="361" name="Google Shape;361;p4:notes"/>
          <p:cNvSpPr txBox="1"/>
          <p:nvPr>
            <p:ph idx="12" type="sldNum"/>
          </p:nvPr>
        </p:nvSpPr>
        <p:spPr>
          <a:xfrm>
            <a:off x="3970953" y="8831162"/>
            <a:ext cx="3038242" cy="46524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5: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5: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0" name="Google Shape;370;p5:notes"/>
          <p:cNvSpPr txBox="1"/>
          <p:nvPr>
            <p:ph idx="12" type="sldNum"/>
          </p:nvPr>
        </p:nvSpPr>
        <p:spPr>
          <a:xfrm>
            <a:off x="3970953" y="8831162"/>
            <a:ext cx="3038242" cy="46524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6: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6: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 knowledgeable and experienced guide who teaches (and learns) through</a:t>
            </a:r>
            <a:endParaRPr/>
          </a:p>
          <a:p>
            <a:pPr indent="0" lvl="0" marL="0" rtl="0" algn="l">
              <a:lnSpc>
                <a:spcPct val="100000"/>
              </a:lnSpc>
              <a:spcBef>
                <a:spcPts val="0"/>
              </a:spcBef>
              <a:spcAft>
                <a:spcPts val="0"/>
              </a:spcAft>
              <a:buSzPts val="1400"/>
              <a:buNone/>
            </a:pPr>
            <a:r>
              <a:rPr lang="en-US"/>
              <a:t>a commitment to the mutual growth of both mentee and mentor.</a:t>
            </a:r>
            <a:endParaRPr/>
          </a:p>
          <a:p>
            <a:pPr indent="0" lvl="0" marL="0" rtl="0" algn="l">
              <a:lnSpc>
                <a:spcPct val="100000"/>
              </a:lnSpc>
              <a:spcBef>
                <a:spcPts val="0"/>
              </a:spcBef>
              <a:spcAft>
                <a:spcPts val="0"/>
              </a:spcAft>
              <a:buSzPts val="1400"/>
              <a:buNone/>
            </a:pPr>
            <a:r>
              <a:rPr lang="en-US"/>
              <a:t>• A caring, thoughtful, and humane facilitator who provides access to</a:t>
            </a:r>
            <a:endParaRPr/>
          </a:p>
          <a:p>
            <a:pPr indent="0" lvl="0" marL="0" rtl="0" algn="l">
              <a:lnSpc>
                <a:spcPct val="100000"/>
              </a:lnSpc>
              <a:spcBef>
                <a:spcPts val="0"/>
              </a:spcBef>
              <a:spcAft>
                <a:spcPts val="0"/>
              </a:spcAft>
              <a:buSzPts val="1400"/>
              <a:buNone/>
            </a:pPr>
            <a:r>
              <a:rPr lang="en-US"/>
              <a:t>people, places, experiences, and resources outside the mentee’s routine</a:t>
            </a:r>
            <a:endParaRPr/>
          </a:p>
          <a:p>
            <a:pPr indent="0" lvl="0" marL="0" rtl="0" algn="l">
              <a:lnSpc>
                <a:spcPct val="100000"/>
              </a:lnSpc>
              <a:spcBef>
                <a:spcPts val="0"/>
              </a:spcBef>
              <a:spcAft>
                <a:spcPts val="0"/>
              </a:spcAft>
              <a:buSzPts val="1400"/>
              <a:buNone/>
            </a:pPr>
            <a:r>
              <a:rPr lang="en-US"/>
              <a:t>environment.</a:t>
            </a:r>
            <a:endParaRPr/>
          </a:p>
          <a:p>
            <a:pPr indent="0" lvl="0" marL="0" rtl="0" algn="l">
              <a:lnSpc>
                <a:spcPct val="100000"/>
              </a:lnSpc>
              <a:spcBef>
                <a:spcPts val="0"/>
              </a:spcBef>
              <a:spcAft>
                <a:spcPts val="0"/>
              </a:spcAft>
              <a:buSzPts val="1400"/>
              <a:buNone/>
            </a:pPr>
            <a:r>
              <a:rPr lang="en-US"/>
              <a:t>• A role model who exemplifies in word and deed what it means to be an</a:t>
            </a:r>
            <a:endParaRPr/>
          </a:p>
          <a:p>
            <a:pPr indent="0" lvl="0" marL="0" rtl="0" algn="l">
              <a:lnSpc>
                <a:spcPct val="100000"/>
              </a:lnSpc>
              <a:spcBef>
                <a:spcPts val="0"/>
              </a:spcBef>
              <a:spcAft>
                <a:spcPts val="0"/>
              </a:spcAft>
              <a:buSzPts val="1400"/>
              <a:buNone/>
            </a:pPr>
            <a:r>
              <a:rPr lang="en-US"/>
              <a:t>ethical, responsible, and compassionate human being.</a:t>
            </a:r>
            <a:endParaRPr/>
          </a:p>
          <a:p>
            <a:pPr indent="0" lvl="0" marL="0" rtl="0" algn="l">
              <a:lnSpc>
                <a:spcPct val="100000"/>
              </a:lnSpc>
              <a:spcBef>
                <a:spcPts val="0"/>
              </a:spcBef>
              <a:spcAft>
                <a:spcPts val="0"/>
              </a:spcAft>
              <a:buSzPts val="1400"/>
              <a:buNone/>
            </a:pPr>
            <a:r>
              <a:rPr lang="en-US"/>
              <a:t>• A trusted ally, or advocate, who works with (not for) the mentee and on</a:t>
            </a:r>
            <a:endParaRPr/>
          </a:p>
          <a:p>
            <a:pPr indent="0" lvl="0" marL="0" rtl="0" algn="l">
              <a:lnSpc>
                <a:spcPct val="100000"/>
              </a:lnSpc>
              <a:spcBef>
                <a:spcPts val="0"/>
              </a:spcBef>
              <a:spcAft>
                <a:spcPts val="0"/>
              </a:spcAft>
              <a:buSzPts val="1400"/>
              <a:buNone/>
            </a:pPr>
            <a:r>
              <a:rPr lang="en-US"/>
              <a:t>behalf of the mentee’s best interests and goals</a:t>
            </a:r>
            <a:endParaRPr/>
          </a:p>
        </p:txBody>
      </p:sp>
      <p:sp>
        <p:nvSpPr>
          <p:cNvPr id="377" name="Google Shape;377;p6:notes"/>
          <p:cNvSpPr txBox="1"/>
          <p:nvPr>
            <p:ph idx="12" type="sldNum"/>
          </p:nvPr>
        </p:nvSpPr>
        <p:spPr>
          <a:xfrm>
            <a:off x="3970953" y="8831162"/>
            <a:ext cx="3038242" cy="46524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7: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7: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 </a:t>
            </a:r>
            <a:endParaRPr/>
          </a:p>
        </p:txBody>
      </p:sp>
      <p:sp>
        <p:nvSpPr>
          <p:cNvPr id="384" name="Google Shape;384;p7:notes"/>
          <p:cNvSpPr txBox="1"/>
          <p:nvPr>
            <p:ph idx="12" type="sldNum"/>
          </p:nvPr>
        </p:nvSpPr>
        <p:spPr>
          <a:xfrm>
            <a:off x="3970953" y="8831162"/>
            <a:ext cx="3038242" cy="46524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8: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8: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While it’s great to have goals that you and your mentee can work towards, it’s</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important to remember that the purpose of mentoring is to </a:t>
            </a:r>
            <a:r>
              <a:rPr b="1" i="0" lang="en-US" sz="1200" u="none" strike="noStrike">
                <a:solidFill>
                  <a:schemeClr val="dk1"/>
                </a:solidFill>
                <a:latin typeface="Calibri"/>
                <a:ea typeface="Calibri"/>
                <a:cs typeface="Calibri"/>
                <a:sym typeface="Calibri"/>
              </a:rPr>
              <a:t>build a relationship</a:t>
            </a:r>
            <a:r>
              <a:rPr b="0" i="0" lang="en-US" sz="1200" u="none" strike="noStrike">
                <a:solidFill>
                  <a:schemeClr val="dk1"/>
                </a:solidFill>
                <a:latin typeface="Calibri"/>
                <a:ea typeface="Calibri"/>
                <a:cs typeface="Calibri"/>
                <a:sym typeface="Calibri"/>
              </a:rPr>
              <a:t>. Your</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primary mission should be to establish trust and to be a supportive role model in your</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mentee’s life.</a:t>
            </a:r>
            <a:endParaRPr/>
          </a:p>
          <a:p>
            <a:pPr indent="0" lvl="0" marL="0" rtl="0" algn="l">
              <a:lnSpc>
                <a:spcPct val="100000"/>
              </a:lnSpc>
              <a:spcBef>
                <a:spcPts val="0"/>
              </a:spcBef>
              <a:spcAft>
                <a:spcPts val="0"/>
              </a:spcAft>
              <a:buSzPts val="1400"/>
              <a:buNone/>
            </a:pPr>
            <a:r>
              <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It’s also important to keep in mind that the goals you work toward should come from</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your mentee. If you have goals for your time together, try to focus them on yourself</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within your role – to improve your listening skills, to become solution-oriented, or to</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be the best mentor you can be.</a:t>
            </a:r>
            <a:endParaRPr/>
          </a:p>
        </p:txBody>
      </p:sp>
      <p:sp>
        <p:nvSpPr>
          <p:cNvPr id="391" name="Google Shape;391;p8:notes"/>
          <p:cNvSpPr txBox="1"/>
          <p:nvPr>
            <p:ph idx="12" type="sldNum"/>
          </p:nvPr>
        </p:nvSpPr>
        <p:spPr>
          <a:xfrm>
            <a:off x="3970953" y="8831162"/>
            <a:ext cx="3038242" cy="46524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9: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9: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7" name="Google Shape;397;p9:notes"/>
          <p:cNvSpPr txBox="1"/>
          <p:nvPr>
            <p:ph idx="12" type="sldNum"/>
          </p:nvPr>
        </p:nvSpPr>
        <p:spPr>
          <a:xfrm>
            <a:off x="3970953" y="8831162"/>
            <a:ext cx="3038242" cy="46524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10: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p10: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000"/>
              <a:t>Model Behavior: </a:t>
            </a:r>
            <a:r>
              <a:rPr b="0" i="0" lang="en-US" sz="1000" u="none" strike="noStrike">
                <a:solidFill>
                  <a:schemeClr val="dk1"/>
                </a:solidFill>
                <a:latin typeface="Calibri"/>
                <a:ea typeface="Calibri"/>
                <a:cs typeface="Calibri"/>
                <a:sym typeface="Calibri"/>
              </a:rPr>
              <a:t>What you do is as important as what you say. Use your behavior to promote learning and positive development in your mentee.</a:t>
            </a:r>
            <a:endParaRPr/>
          </a:p>
          <a:p>
            <a:pPr indent="0" lvl="0" marL="0" rtl="0" algn="l">
              <a:lnSpc>
                <a:spcPct val="100000"/>
              </a:lnSpc>
              <a:spcBef>
                <a:spcPts val="0"/>
              </a:spcBef>
              <a:spcAft>
                <a:spcPts val="0"/>
              </a:spcAft>
              <a:buSzPts val="1400"/>
              <a:buNone/>
            </a:pPr>
            <a:r>
              <a:rPr b="0" i="0" lang="en-US" sz="1000" u="none" strike="noStrike">
                <a:solidFill>
                  <a:schemeClr val="dk1"/>
                </a:solidFill>
                <a:latin typeface="Calibri"/>
                <a:ea typeface="Calibri"/>
                <a:cs typeface="Calibri"/>
                <a:sym typeface="Calibri"/>
              </a:rPr>
              <a:t>Create Learning Experiences: Keep an eye out for teachable moments. Take advantage of local resources to cultivate their existing interests.</a:t>
            </a:r>
            <a:endParaRPr/>
          </a:p>
          <a:p>
            <a:pPr indent="0" lvl="0" marL="0" rtl="0" algn="l">
              <a:lnSpc>
                <a:spcPct val="100000"/>
              </a:lnSpc>
              <a:spcBef>
                <a:spcPts val="0"/>
              </a:spcBef>
              <a:spcAft>
                <a:spcPts val="0"/>
              </a:spcAft>
              <a:buSzPts val="1400"/>
              <a:buNone/>
            </a:pPr>
            <a:r>
              <a:rPr lang="en-US" sz="1000"/>
              <a:t>Focus on the Positive: Approach challenges from a place of optimism and possibility.</a:t>
            </a:r>
            <a:endParaRPr/>
          </a:p>
          <a:p>
            <a:pPr indent="0" lvl="0" marL="0" rtl="0" algn="l">
              <a:lnSpc>
                <a:spcPct val="100000"/>
              </a:lnSpc>
              <a:spcBef>
                <a:spcPts val="0"/>
              </a:spcBef>
              <a:spcAft>
                <a:spcPts val="0"/>
              </a:spcAft>
              <a:buSzPts val="1400"/>
              <a:buNone/>
            </a:pPr>
            <a:r>
              <a:rPr lang="en-US" sz="1000"/>
              <a:t>Encourage: Help your mentee build self-esteem and self-confidence.</a:t>
            </a:r>
            <a:endParaRPr/>
          </a:p>
          <a:p>
            <a:pPr indent="0" lvl="0" marL="0" rtl="0" algn="l">
              <a:lnSpc>
                <a:spcPct val="100000"/>
              </a:lnSpc>
              <a:spcBef>
                <a:spcPts val="0"/>
              </a:spcBef>
              <a:spcAft>
                <a:spcPts val="0"/>
              </a:spcAft>
              <a:buSzPts val="1400"/>
              <a:buNone/>
            </a:pPr>
            <a:r>
              <a:t/>
            </a:r>
            <a:endParaRPr sz="1000"/>
          </a:p>
          <a:p>
            <a:pPr indent="0" lvl="0" marL="0" rtl="0" algn="l">
              <a:lnSpc>
                <a:spcPct val="100000"/>
              </a:lnSpc>
              <a:spcBef>
                <a:spcPts val="0"/>
              </a:spcBef>
              <a:spcAft>
                <a:spcPts val="0"/>
              </a:spcAft>
              <a:buSzPts val="1400"/>
              <a:buNone/>
            </a:pPr>
            <a:r>
              <a:t/>
            </a:r>
            <a:endParaRPr sz="1000"/>
          </a:p>
          <a:p>
            <a:pPr indent="0" lvl="0" marL="0" rtl="0" algn="l">
              <a:lnSpc>
                <a:spcPct val="100000"/>
              </a:lnSpc>
              <a:spcBef>
                <a:spcPts val="0"/>
              </a:spcBef>
              <a:spcAft>
                <a:spcPts val="0"/>
              </a:spcAft>
              <a:buSzPts val="1400"/>
              <a:buNone/>
            </a:pPr>
            <a:r>
              <a:t/>
            </a:r>
            <a:endParaRPr sz="1100"/>
          </a:p>
        </p:txBody>
      </p:sp>
      <p:sp>
        <p:nvSpPr>
          <p:cNvPr id="403" name="Google Shape;403;p10:notes"/>
          <p:cNvSpPr txBox="1"/>
          <p:nvPr>
            <p:ph idx="12" type="sldNum"/>
          </p:nvPr>
        </p:nvSpPr>
        <p:spPr>
          <a:xfrm>
            <a:off x="3970953" y="8831162"/>
            <a:ext cx="3038242" cy="46524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11: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p11: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All relationships go through stages. The B.E.S.T. model demonstrates the typical lifecycle of mentor relationships: building, enhancing, sustaining, and transitioning. These stages are not always clear-cut and frequently overlap. Sometimes, relationships return back to an earlier stage and cycle through more than once. Read on to learn more about each stage individually – what it is, what you can expect, and some tools and tips for making the most of the relationship in each stage.</a:t>
            </a:r>
            <a:endParaRPr/>
          </a:p>
          <a:p>
            <a:pPr indent="0" lvl="0" marL="0" rtl="0" algn="l">
              <a:lnSpc>
                <a:spcPct val="100000"/>
              </a:lnSpc>
              <a:spcBef>
                <a:spcPts val="0"/>
              </a:spcBef>
              <a:spcAft>
                <a:spcPts val="0"/>
              </a:spcAft>
              <a:buSzPts val="1400"/>
              <a:buNone/>
            </a:pPr>
            <a:r>
              <a:t/>
            </a:r>
            <a:endParaRPr b="0" i="0" sz="1200" u="none" strike="noStrike">
              <a:solidFill>
                <a:schemeClr val="dk1"/>
              </a:solidFill>
              <a:latin typeface="Calibri"/>
              <a:ea typeface="Calibri"/>
              <a:cs typeface="Calibri"/>
              <a:sym typeface="Calibri"/>
            </a:endParaRPr>
          </a:p>
          <a:p>
            <a:pPr indent="-228600" lvl="0" marL="228600" rtl="0" algn="l">
              <a:lnSpc>
                <a:spcPct val="100000"/>
              </a:lnSpc>
              <a:spcBef>
                <a:spcPts val="0"/>
              </a:spcBef>
              <a:spcAft>
                <a:spcPts val="0"/>
              </a:spcAft>
              <a:buClr>
                <a:schemeClr val="dk1"/>
              </a:buClr>
              <a:buSzPts val="1200"/>
              <a:buFont typeface="Calibri"/>
              <a:buAutoNum type="arabicPeriod"/>
            </a:pPr>
            <a:r>
              <a:rPr b="0" i="0" lang="en-US" sz="1200" u="none" strike="noStrike">
                <a:solidFill>
                  <a:schemeClr val="dk1"/>
                </a:solidFill>
                <a:latin typeface="Calibri"/>
                <a:ea typeface="Calibri"/>
                <a:cs typeface="Calibri"/>
                <a:sym typeface="Calibri"/>
              </a:rPr>
              <a:t>Building: The first stage of the mentoring lifecycle is building the relationship – meeting your mentee for the first time, establishing trust, clarifying roles, and agreeing on boundaries are all part of this stage.</a:t>
            </a:r>
            <a:endParaRPr/>
          </a:p>
          <a:p>
            <a:pPr indent="-228600" lvl="0" marL="228600" rtl="0" algn="l">
              <a:lnSpc>
                <a:spcPct val="100000"/>
              </a:lnSpc>
              <a:spcBef>
                <a:spcPts val="0"/>
              </a:spcBef>
              <a:spcAft>
                <a:spcPts val="0"/>
              </a:spcAft>
              <a:buClr>
                <a:schemeClr val="dk1"/>
              </a:buClr>
              <a:buSzPts val="1200"/>
              <a:buFont typeface="Calibri"/>
              <a:buAutoNum type="arabicPeriod"/>
            </a:pPr>
            <a:r>
              <a:rPr lang="en-US"/>
              <a:t>Enhancing: Stage two involves enhancing the mentoring relationship. This means exploring interests in depth, setting goals, and offering yourself as a resource to your mentee.</a:t>
            </a:r>
            <a:endParaRPr/>
          </a:p>
          <a:p>
            <a:pPr indent="-228600" lvl="0" marL="228600" rtl="0" algn="l">
              <a:lnSpc>
                <a:spcPct val="100000"/>
              </a:lnSpc>
              <a:spcBef>
                <a:spcPts val="0"/>
              </a:spcBef>
              <a:spcAft>
                <a:spcPts val="0"/>
              </a:spcAft>
              <a:buClr>
                <a:schemeClr val="dk1"/>
              </a:buClr>
              <a:buSzPts val="1200"/>
              <a:buFont typeface="Calibri"/>
              <a:buAutoNum type="arabicPeriod"/>
            </a:pPr>
            <a:r>
              <a:rPr lang="en-US"/>
              <a:t>Sustaining: In the third stage of the mentoring relationship, trust has been established and conversation is more comfortable, personal, and open. Working on goals might be a central focus of the relationship.</a:t>
            </a:r>
            <a:endParaRPr/>
          </a:p>
          <a:p>
            <a:pPr indent="-228600" lvl="0" marL="228600" rtl="0" algn="l">
              <a:lnSpc>
                <a:spcPct val="100000"/>
              </a:lnSpc>
              <a:spcBef>
                <a:spcPts val="0"/>
              </a:spcBef>
              <a:spcAft>
                <a:spcPts val="0"/>
              </a:spcAft>
              <a:buClr>
                <a:schemeClr val="dk1"/>
              </a:buClr>
              <a:buSzPts val="1200"/>
              <a:buFont typeface="Calibri"/>
              <a:buAutoNum type="arabicPeriod"/>
            </a:pPr>
            <a:r>
              <a:rPr lang="en-US"/>
              <a:t>Transitioning: Change can be a scary thing, but they can be made easier by preparing for them. A good way to prepare for relationship transition with your mentee is to talk about it! Celebrate how much you have accomplished, and remind your mentee how much time remains. Part of these discussions should include what you want your relationship to look like once the program ends.</a:t>
            </a:r>
            <a:endParaRPr/>
          </a:p>
        </p:txBody>
      </p:sp>
      <p:sp>
        <p:nvSpPr>
          <p:cNvPr id="426" name="Google Shape;426;p11:notes"/>
          <p:cNvSpPr txBox="1"/>
          <p:nvPr>
            <p:ph idx="12" type="sldNum"/>
          </p:nvPr>
        </p:nvSpPr>
        <p:spPr>
          <a:xfrm>
            <a:off x="3970953" y="8831162"/>
            <a:ext cx="3038242" cy="46524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51: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6" name="Google Shape;256;p51: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12: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p12: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3" name="Google Shape;433;p12:notes"/>
          <p:cNvSpPr txBox="1"/>
          <p:nvPr>
            <p:ph idx="12" type="sldNum"/>
          </p:nvPr>
        </p:nvSpPr>
        <p:spPr>
          <a:xfrm>
            <a:off x="3970953" y="8831162"/>
            <a:ext cx="3038242" cy="46524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13: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9" name="Google Shape;439;p13: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14: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5" name="Google Shape;445;p14: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15: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1" name="Google Shape;451;p15: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16: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7" name="Google Shape;457;p16: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17: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3" name="Google Shape;463;p17: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18: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8" name="Google Shape;468;p18: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19: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4" name="Google Shape;474;p19: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20: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9" name="Google Shape;479;p20: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1: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4" name="Google Shape;484;p21: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52: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4" name="Google Shape;264;p52: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22: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9" name="Google Shape;489;p22: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23: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p23: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dk1"/>
              </a:buClr>
              <a:buSzPts val="1200"/>
              <a:buFont typeface="Calibri"/>
              <a:buAutoNum type="arabicPeriod"/>
            </a:pPr>
            <a:r>
              <a:rPr lang="en-US"/>
              <a:t>Be a Friend: Be your mentee’s peer and friend – not another authority figure or parent.</a:t>
            </a:r>
            <a:endParaRPr/>
          </a:p>
          <a:p>
            <a:pPr indent="-228600" lvl="0" marL="228600" rtl="0" algn="l">
              <a:lnSpc>
                <a:spcPct val="100000"/>
              </a:lnSpc>
              <a:spcBef>
                <a:spcPts val="0"/>
              </a:spcBef>
              <a:spcAft>
                <a:spcPts val="0"/>
              </a:spcAft>
              <a:buClr>
                <a:schemeClr val="dk1"/>
              </a:buClr>
              <a:buSzPts val="1200"/>
              <a:buFont typeface="Calibri"/>
              <a:buAutoNum type="arabicPeriod"/>
            </a:pPr>
            <a:r>
              <a:rPr lang="en-US"/>
              <a:t>Listen: Try to pick up on your mentee’s interests, concerns, and goals through active listening. Don’t give advice unless asked first.</a:t>
            </a:r>
            <a:endParaRPr/>
          </a:p>
          <a:p>
            <a:pPr indent="-228600" lvl="0" marL="228600" rtl="0" algn="l">
              <a:lnSpc>
                <a:spcPct val="100000"/>
              </a:lnSpc>
              <a:spcBef>
                <a:spcPts val="0"/>
              </a:spcBef>
              <a:spcAft>
                <a:spcPts val="0"/>
              </a:spcAft>
              <a:buClr>
                <a:schemeClr val="dk1"/>
              </a:buClr>
              <a:buSzPts val="1200"/>
              <a:buFont typeface="Calibri"/>
              <a:buAutoNum type="arabicPeriod"/>
            </a:pPr>
            <a:r>
              <a:rPr lang="en-US"/>
              <a:t>Mutual Respect: Don’t impose your beliefs or push your mentee to do things they don’t want to do. Know that you are two different individuals.</a:t>
            </a:r>
            <a:endParaRPr/>
          </a:p>
          <a:p>
            <a:pPr indent="-228600" lvl="0" marL="228600" rtl="0" algn="l">
              <a:lnSpc>
                <a:spcPct val="100000"/>
              </a:lnSpc>
              <a:spcBef>
                <a:spcPts val="0"/>
              </a:spcBef>
              <a:spcAft>
                <a:spcPts val="0"/>
              </a:spcAft>
              <a:buClr>
                <a:schemeClr val="dk1"/>
              </a:buClr>
              <a:buSzPts val="1200"/>
              <a:buFont typeface="Calibri"/>
              <a:buAutoNum type="arabicPeriod"/>
            </a:pPr>
            <a:r>
              <a:rPr lang="en-US"/>
              <a:t>Take a Step Back: Make sure your mentee knows that they are the focus. Let them decide what to do, what to talk about, and what goals to work on.</a:t>
            </a:r>
            <a:endParaRPr/>
          </a:p>
          <a:p>
            <a:pPr indent="-228600" lvl="0" marL="228600" rtl="0" algn="l">
              <a:lnSpc>
                <a:spcPct val="100000"/>
              </a:lnSpc>
              <a:spcBef>
                <a:spcPts val="0"/>
              </a:spcBef>
              <a:spcAft>
                <a:spcPts val="0"/>
              </a:spcAft>
              <a:buClr>
                <a:schemeClr val="dk1"/>
              </a:buClr>
              <a:buSzPts val="1200"/>
              <a:buFont typeface="Calibri"/>
              <a:buAutoNum type="arabicPeriod"/>
            </a:pPr>
            <a:r>
              <a:rPr lang="en-US"/>
              <a:t>Be Consistent: Do what you say you’ll do. Follow through. Be present and attentive to your mentee while you’re together.</a:t>
            </a:r>
            <a:endParaRPr/>
          </a:p>
          <a:p>
            <a:pPr indent="-228600" lvl="0" marL="228600" rtl="0" algn="l">
              <a:lnSpc>
                <a:spcPct val="100000"/>
              </a:lnSpc>
              <a:spcBef>
                <a:spcPts val="0"/>
              </a:spcBef>
              <a:spcAft>
                <a:spcPts val="0"/>
              </a:spcAft>
              <a:buClr>
                <a:schemeClr val="dk1"/>
              </a:buClr>
              <a:buSzPts val="1200"/>
              <a:buFont typeface="Calibri"/>
              <a:buAutoNum type="arabicPeriod"/>
            </a:pPr>
            <a:r>
              <a:rPr lang="en-US"/>
              <a:t>Be Supportive: Avoid dismissive language like “that’s not a big deal.” Show that you’re on their side no matter what. Have their back.</a:t>
            </a:r>
            <a:endParaRPr/>
          </a:p>
          <a:p>
            <a:pPr indent="-228600" lvl="0" marL="228600" rtl="0" algn="l">
              <a:lnSpc>
                <a:spcPct val="100000"/>
              </a:lnSpc>
              <a:spcBef>
                <a:spcPts val="0"/>
              </a:spcBef>
              <a:spcAft>
                <a:spcPts val="0"/>
              </a:spcAft>
              <a:buClr>
                <a:schemeClr val="dk1"/>
              </a:buClr>
              <a:buSzPts val="1200"/>
              <a:buFont typeface="Calibri"/>
              <a:buAutoNum type="arabicPeriod"/>
            </a:pPr>
            <a:r>
              <a:rPr lang="en-US"/>
              <a:t>Have Fun! Resist the urge to be totally focused on goals. Having fun together in the beginning can help you work on more challenging things later on!</a:t>
            </a:r>
            <a:endParaRPr/>
          </a:p>
          <a:p>
            <a:pPr indent="-228600" lvl="0" marL="228600" rtl="0" algn="l">
              <a:lnSpc>
                <a:spcPct val="100000"/>
              </a:lnSpc>
              <a:spcBef>
                <a:spcPts val="0"/>
              </a:spcBef>
              <a:spcAft>
                <a:spcPts val="0"/>
              </a:spcAft>
              <a:buClr>
                <a:schemeClr val="dk1"/>
              </a:buClr>
              <a:buSzPts val="1200"/>
              <a:buFont typeface="Calibri"/>
              <a:buAutoNum type="arabicPeriod"/>
            </a:pPr>
            <a:r>
              <a:rPr lang="en-US"/>
              <a:t>Be Yourself: Don’t put on a role to try and “connect” with your mentee. Being authentic is the best thing to do!</a:t>
            </a:r>
            <a:endParaRPr/>
          </a:p>
          <a:p>
            <a:pPr indent="-228600" lvl="0" marL="228600" rtl="0" algn="l">
              <a:lnSpc>
                <a:spcPct val="100000"/>
              </a:lnSpc>
              <a:spcBef>
                <a:spcPts val="0"/>
              </a:spcBef>
              <a:spcAft>
                <a:spcPts val="0"/>
              </a:spcAft>
              <a:buClr>
                <a:schemeClr val="dk1"/>
              </a:buClr>
              <a:buSzPts val="1200"/>
              <a:buFont typeface="Calibri"/>
              <a:buAutoNum type="arabicPeriod"/>
            </a:pPr>
            <a:r>
              <a:rPr lang="en-US"/>
              <a:t>Be Realistic: Don’t agree to extravagant requests – things that cost unreasonable amounts of time, money, or effort. Be realistic when setting goals.</a:t>
            </a:r>
            <a:endParaRPr/>
          </a:p>
          <a:p>
            <a:pPr indent="-152400" lvl="0" marL="228600" rtl="0" algn="l">
              <a:lnSpc>
                <a:spcPct val="100000"/>
              </a:lnSpc>
              <a:spcBef>
                <a:spcPts val="0"/>
              </a:spcBef>
              <a:spcAft>
                <a:spcPts val="0"/>
              </a:spcAft>
              <a:buClr>
                <a:schemeClr val="dk1"/>
              </a:buClr>
              <a:buSzPts val="1200"/>
              <a:buFont typeface="Calibri"/>
              <a:buNone/>
            </a:pPr>
            <a:r>
              <a:t/>
            </a:r>
            <a:endParaRPr/>
          </a:p>
          <a:p>
            <a:pPr indent="-152400" lvl="0" marL="228600" rtl="0" algn="l">
              <a:lnSpc>
                <a:spcPct val="100000"/>
              </a:lnSpc>
              <a:spcBef>
                <a:spcPts val="0"/>
              </a:spcBef>
              <a:spcAft>
                <a:spcPts val="0"/>
              </a:spcAft>
              <a:buClr>
                <a:schemeClr val="dk1"/>
              </a:buClr>
              <a:buSzPts val="1200"/>
              <a:buFont typeface="Calibri"/>
              <a:buNone/>
            </a:pPr>
            <a:r>
              <a:t/>
            </a:r>
            <a:endParaRPr/>
          </a:p>
        </p:txBody>
      </p:sp>
      <p:sp>
        <p:nvSpPr>
          <p:cNvPr id="495" name="Google Shape;495;p23:notes"/>
          <p:cNvSpPr txBox="1"/>
          <p:nvPr>
            <p:ph idx="12" type="sldNum"/>
          </p:nvPr>
        </p:nvSpPr>
        <p:spPr>
          <a:xfrm>
            <a:off x="3970953" y="8831162"/>
            <a:ext cx="3038242" cy="46524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24: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2" name="Google Shape;502;p24: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5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p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9" name="Google Shape;509;p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4" name="Google Shape;274;p5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54: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 name="Google Shape;283;p54: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55: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9" name="Google Shape;319;p55: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7" name="Google Shape;327;p5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Mention which workshops we’ve chosen based on their responses </a:t>
            </a:r>
            <a:endParaRPr/>
          </a:p>
          <a:p>
            <a:pPr indent="0" lvl="0" marL="0" rtl="0" algn="l">
              <a:lnSpc>
                <a:spcPct val="100000"/>
              </a:lnSpc>
              <a:spcBef>
                <a:spcPts val="0"/>
              </a:spcBef>
              <a:spcAft>
                <a:spcPts val="0"/>
              </a:spcAft>
              <a:buSzPts val="1400"/>
              <a:buNone/>
            </a:pPr>
            <a:r>
              <a:rPr lang="en-US"/>
              <a:t>10AM – 3PM -&gt; 10</a:t>
            </a:r>
            <a:r>
              <a:rPr baseline="30000" lang="en-US"/>
              <a:t>th</a:t>
            </a:r>
            <a:endParaRPr/>
          </a:p>
          <a:p>
            <a:pPr indent="0" lvl="0" marL="0" rtl="0" algn="l">
              <a:lnSpc>
                <a:spcPct val="100000"/>
              </a:lnSpc>
              <a:spcBef>
                <a:spcPts val="0"/>
              </a:spcBef>
              <a:spcAft>
                <a:spcPts val="0"/>
              </a:spcAft>
              <a:buSzPts val="1400"/>
              <a:buNone/>
            </a:pPr>
            <a:r>
              <a:rPr lang="en-US"/>
              <a:t>11AM – 3PM -&gt; 12</a:t>
            </a:r>
            <a:r>
              <a:rPr baseline="30000" lang="en-US"/>
              <a:t>th</a:t>
            </a:r>
            <a:r>
              <a:rPr lang="en-US"/>
              <a:t> </a:t>
            </a:r>
            <a:endParaRPr/>
          </a:p>
        </p:txBody>
      </p:sp>
      <p:sp>
        <p:nvSpPr>
          <p:cNvPr id="335" name="Google Shape;335;p5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notes"/>
          <p:cNvSpPr txBox="1"/>
          <p:nvPr>
            <p:ph idx="1" type="body"/>
          </p:nvPr>
        </p:nvSpPr>
        <p:spPr>
          <a:xfrm>
            <a:off x="701041" y="4473472"/>
            <a:ext cx="5608320" cy="36608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2" name="Google Shape;342;p1:notes"/>
          <p:cNvSpPr/>
          <p:nvPr>
            <p:ph idx="2" type="sldImg"/>
          </p:nvPr>
        </p:nvSpPr>
        <p:spPr>
          <a:xfrm>
            <a:off x="14144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60"/>
          <p:cNvSpPr txBox="1"/>
          <p:nvPr>
            <p:ph type="ctrTitle"/>
          </p:nvPr>
        </p:nvSpPr>
        <p:spPr>
          <a:xfrm>
            <a:off x="1143000" y="1122363"/>
            <a:ext cx="6858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60"/>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p:txBody>
      </p:sp>
      <p:sp>
        <p:nvSpPr>
          <p:cNvPr id="18" name="Google Shape;18;p6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6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6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6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69"/>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5" name="Google Shape;75;p6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6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6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70"/>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70"/>
          <p:cNvSpPr txBox="1"/>
          <p:nvPr>
            <p:ph idx="1" type="body"/>
          </p:nvPr>
        </p:nvSpPr>
        <p:spPr>
          <a:xfrm rot="5400000">
            <a:off x="623094" y="370682"/>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1" name="Google Shape;81;p7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7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7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1" name="Shape 91"/>
        <p:cNvGrpSpPr/>
        <p:nvPr/>
      </p:nvGrpSpPr>
      <p:grpSpPr>
        <a:xfrm>
          <a:off x="0" y="0"/>
          <a:ext cx="0" cy="0"/>
          <a:chOff x="0" y="0"/>
          <a:chExt cx="0" cy="0"/>
        </a:xfrm>
      </p:grpSpPr>
      <p:sp>
        <p:nvSpPr>
          <p:cNvPr id="92" name="Google Shape;92;p26"/>
          <p:cNvSpPr txBox="1"/>
          <p:nvPr>
            <p:ph type="title"/>
          </p:nvPr>
        </p:nvSpPr>
        <p:spPr>
          <a:xfrm>
            <a:off x="628650" y="365125"/>
            <a:ext cx="7886700" cy="1325563"/>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1pPr>
            <a:lvl2pPr lvl="1"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2pPr>
            <a:lvl3pPr lvl="2"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3pPr>
            <a:lvl4pPr lvl="3"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4pPr>
            <a:lvl5pPr lvl="4"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5pPr>
            <a:lvl6pPr lvl="5"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6pPr>
            <a:lvl7pPr lvl="6"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7pPr>
            <a:lvl8pPr lvl="7"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8pPr>
            <a:lvl9pPr lvl="8"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9pPr>
          </a:lstStyle>
          <a:p/>
        </p:txBody>
      </p:sp>
      <p:sp>
        <p:nvSpPr>
          <p:cNvPr id="93" name="Google Shape;93;p26"/>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228600" lvl="4" marL="2286000" algn="l">
              <a:lnSpc>
                <a:spcPct val="100000"/>
              </a:lnSpc>
              <a:spcBef>
                <a:spcPts val="360"/>
              </a:spcBef>
              <a:spcAft>
                <a:spcPts val="0"/>
              </a:spcAft>
              <a:buClr>
                <a:schemeClr val="dk1"/>
              </a:buClr>
              <a:buSzPts val="1800"/>
              <a:buNone/>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94" name="Google Shape;94;p26"/>
          <p:cNvSpPr txBox="1"/>
          <p:nvPr>
            <p:ph idx="10" type="dt"/>
          </p:nvPr>
        </p:nvSpPr>
        <p:spPr>
          <a:xfrm>
            <a:off x="628650" y="6356350"/>
            <a:ext cx="20574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95" name="Google Shape;95;p26"/>
          <p:cNvSpPr txBox="1"/>
          <p:nvPr>
            <p:ph idx="11" type="ftr"/>
          </p:nvPr>
        </p:nvSpPr>
        <p:spPr>
          <a:xfrm>
            <a:off x="3028950" y="6356350"/>
            <a:ext cx="30861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96" name="Google Shape;96;p26"/>
          <p:cNvSpPr txBox="1"/>
          <p:nvPr>
            <p:ph idx="12" type="sldNum"/>
          </p:nvPr>
        </p:nvSpPr>
        <p:spPr>
          <a:xfrm>
            <a:off x="6457950" y="6356350"/>
            <a:ext cx="20574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4" name="Shape 104"/>
        <p:cNvGrpSpPr/>
        <p:nvPr/>
      </p:nvGrpSpPr>
      <p:grpSpPr>
        <a:xfrm>
          <a:off x="0" y="0"/>
          <a:ext cx="0" cy="0"/>
          <a:chOff x="0" y="0"/>
          <a:chExt cx="0" cy="0"/>
        </a:xfrm>
      </p:grpSpPr>
      <p:sp>
        <p:nvSpPr>
          <p:cNvPr id="105" name="Google Shape;105;p28"/>
          <p:cNvSpPr txBox="1"/>
          <p:nvPr>
            <p:ph type="title"/>
          </p:nvPr>
        </p:nvSpPr>
        <p:spPr>
          <a:xfrm>
            <a:off x="628650" y="365125"/>
            <a:ext cx="7886700" cy="1325563"/>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1pPr>
            <a:lvl2pPr lvl="1"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2pPr>
            <a:lvl3pPr lvl="2"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3pPr>
            <a:lvl4pPr lvl="3"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4pPr>
            <a:lvl5pPr lvl="4"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5pPr>
            <a:lvl6pPr lvl="5"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6pPr>
            <a:lvl7pPr lvl="6"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7pPr>
            <a:lvl8pPr lvl="7"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8pPr>
            <a:lvl9pPr lvl="8"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9pPr>
          </a:lstStyle>
          <a:p/>
        </p:txBody>
      </p:sp>
      <p:sp>
        <p:nvSpPr>
          <p:cNvPr id="106" name="Google Shape;106;p28"/>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07" name="Google Shape;107;p28"/>
          <p:cNvSpPr txBox="1"/>
          <p:nvPr>
            <p:ph idx="10" type="dt"/>
          </p:nvPr>
        </p:nvSpPr>
        <p:spPr>
          <a:xfrm>
            <a:off x="628650" y="6356350"/>
            <a:ext cx="20574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08" name="Google Shape;108;p28"/>
          <p:cNvSpPr txBox="1"/>
          <p:nvPr>
            <p:ph idx="11" type="ftr"/>
          </p:nvPr>
        </p:nvSpPr>
        <p:spPr>
          <a:xfrm>
            <a:off x="3028950" y="6356350"/>
            <a:ext cx="30861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09" name="Google Shape;109;p28"/>
          <p:cNvSpPr txBox="1"/>
          <p:nvPr>
            <p:ph idx="12" type="sldNum"/>
          </p:nvPr>
        </p:nvSpPr>
        <p:spPr>
          <a:xfrm>
            <a:off x="6457950" y="6356350"/>
            <a:ext cx="20574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6" name="Shape 166"/>
        <p:cNvGrpSpPr/>
        <p:nvPr/>
      </p:nvGrpSpPr>
      <p:grpSpPr>
        <a:xfrm>
          <a:off x="0" y="0"/>
          <a:ext cx="0" cy="0"/>
          <a:chOff x="0" y="0"/>
          <a:chExt cx="0" cy="0"/>
        </a:xfrm>
      </p:grpSpPr>
      <p:sp>
        <p:nvSpPr>
          <p:cNvPr id="167" name="Google Shape;167;p37"/>
          <p:cNvSpPr txBox="1"/>
          <p:nvPr>
            <p:ph type="title"/>
          </p:nvPr>
        </p:nvSpPr>
        <p:spPr>
          <a:xfrm>
            <a:off x="628650" y="365125"/>
            <a:ext cx="7886700" cy="1325563"/>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1pPr>
            <a:lvl2pPr lvl="1"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2pPr>
            <a:lvl3pPr lvl="2"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3pPr>
            <a:lvl4pPr lvl="3"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4pPr>
            <a:lvl5pPr lvl="4"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5pPr>
            <a:lvl6pPr lvl="5"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6pPr>
            <a:lvl7pPr lvl="6"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7pPr>
            <a:lvl8pPr lvl="7"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8pPr>
            <a:lvl9pPr lvl="8" marR="0" rtl="0" algn="r">
              <a:lnSpc>
                <a:spcPct val="100000"/>
              </a:lnSpc>
              <a:spcBef>
                <a:spcPts val="0"/>
              </a:spcBef>
              <a:spcAft>
                <a:spcPts val="0"/>
              </a:spcAft>
              <a:buClr>
                <a:srgbClr val="000000"/>
              </a:buClr>
              <a:buSzPts val="1400"/>
              <a:buFont typeface="Arial"/>
              <a:buNone/>
              <a:defRPr b="0" baseline="30000" i="0" sz="5400" u="none" cap="none" strike="noStrike">
                <a:solidFill>
                  <a:schemeClr val="lt1"/>
                </a:solidFill>
                <a:latin typeface="Helvetica Neue"/>
                <a:ea typeface="Helvetica Neue"/>
                <a:cs typeface="Helvetica Neue"/>
                <a:sym typeface="Helvetica Neue"/>
              </a:defRPr>
            </a:lvl9pPr>
          </a:lstStyle>
          <a:p/>
        </p:txBody>
      </p:sp>
      <p:sp>
        <p:nvSpPr>
          <p:cNvPr id="168" name="Google Shape;168;p37"/>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228600" lvl="4" marL="2286000" algn="l">
              <a:lnSpc>
                <a:spcPct val="100000"/>
              </a:lnSpc>
              <a:spcBef>
                <a:spcPts val="360"/>
              </a:spcBef>
              <a:spcAft>
                <a:spcPts val="0"/>
              </a:spcAft>
              <a:buClr>
                <a:schemeClr val="dk1"/>
              </a:buClr>
              <a:buSzPts val="1800"/>
              <a:buNone/>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69" name="Google Shape;169;p37"/>
          <p:cNvSpPr txBox="1"/>
          <p:nvPr>
            <p:ph idx="10" type="dt"/>
          </p:nvPr>
        </p:nvSpPr>
        <p:spPr>
          <a:xfrm>
            <a:off x="628650" y="6356350"/>
            <a:ext cx="20574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70" name="Google Shape;170;p37"/>
          <p:cNvSpPr txBox="1"/>
          <p:nvPr>
            <p:ph idx="11" type="ftr"/>
          </p:nvPr>
        </p:nvSpPr>
        <p:spPr>
          <a:xfrm>
            <a:off x="3028950" y="6356350"/>
            <a:ext cx="30861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71" name="Google Shape;171;p37"/>
          <p:cNvSpPr txBox="1"/>
          <p:nvPr>
            <p:ph idx="12" type="sldNum"/>
          </p:nvPr>
        </p:nvSpPr>
        <p:spPr>
          <a:xfrm>
            <a:off x="6457950" y="6356350"/>
            <a:ext cx="20574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8" name="Shape 178"/>
        <p:cNvGrpSpPr/>
        <p:nvPr/>
      </p:nvGrpSpPr>
      <p:grpSpPr>
        <a:xfrm>
          <a:off x="0" y="0"/>
          <a:ext cx="0" cy="0"/>
          <a:chOff x="0" y="0"/>
          <a:chExt cx="0" cy="0"/>
        </a:xfrm>
      </p:grpSpPr>
      <p:sp>
        <p:nvSpPr>
          <p:cNvPr id="179" name="Google Shape;179;p39"/>
          <p:cNvSpPr txBox="1"/>
          <p:nvPr>
            <p:ph type="ctrTitle"/>
          </p:nvPr>
        </p:nvSpPr>
        <p:spPr>
          <a:xfrm>
            <a:off x="1143000" y="1122363"/>
            <a:ext cx="6858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 name="Google Shape;180;p39"/>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1" name="Google Shape;181;p39"/>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 name="Google Shape;182;p39"/>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3" name="Google Shape;183;p39"/>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4" name="Shape 184"/>
        <p:cNvGrpSpPr/>
        <p:nvPr/>
      </p:nvGrpSpPr>
      <p:grpSpPr>
        <a:xfrm>
          <a:off x="0" y="0"/>
          <a:ext cx="0" cy="0"/>
          <a:chOff x="0" y="0"/>
          <a:chExt cx="0" cy="0"/>
        </a:xfrm>
      </p:grpSpPr>
      <p:sp>
        <p:nvSpPr>
          <p:cNvPr id="185" name="Google Shape;185;p40"/>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6" name="Google Shape;186;p40"/>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40"/>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 name="Google Shape;188;p40"/>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 name="Google Shape;189;p40"/>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0" name="Shape 190"/>
        <p:cNvGrpSpPr/>
        <p:nvPr/>
      </p:nvGrpSpPr>
      <p:grpSpPr>
        <a:xfrm>
          <a:off x="0" y="0"/>
          <a:ext cx="0" cy="0"/>
          <a:chOff x="0" y="0"/>
          <a:chExt cx="0" cy="0"/>
        </a:xfrm>
      </p:grpSpPr>
      <p:sp>
        <p:nvSpPr>
          <p:cNvPr id="191" name="Google Shape;191;p41"/>
          <p:cNvSpPr txBox="1"/>
          <p:nvPr>
            <p:ph type="title"/>
          </p:nvPr>
        </p:nvSpPr>
        <p:spPr>
          <a:xfrm>
            <a:off x="623888" y="1709738"/>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 name="Google Shape;192;p41"/>
          <p:cNvSpPr txBox="1"/>
          <p:nvPr>
            <p:ph idx="1" type="body"/>
          </p:nvPr>
        </p:nvSpPr>
        <p:spPr>
          <a:xfrm>
            <a:off x="623888" y="4589463"/>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93" name="Google Shape;193;p41"/>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 name="Google Shape;194;p41"/>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5" name="Google Shape;195;p41"/>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96" name="Shape 196"/>
        <p:cNvGrpSpPr/>
        <p:nvPr/>
      </p:nvGrpSpPr>
      <p:grpSpPr>
        <a:xfrm>
          <a:off x="0" y="0"/>
          <a:ext cx="0" cy="0"/>
          <a:chOff x="0" y="0"/>
          <a:chExt cx="0" cy="0"/>
        </a:xfrm>
      </p:grpSpPr>
      <p:sp>
        <p:nvSpPr>
          <p:cNvPr id="197" name="Google Shape;197;p42"/>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 name="Google Shape;198;p42"/>
          <p:cNvSpPr txBox="1"/>
          <p:nvPr>
            <p:ph idx="1" type="body"/>
          </p:nvPr>
        </p:nvSpPr>
        <p:spPr>
          <a:xfrm>
            <a:off x="628650" y="1825625"/>
            <a:ext cx="386715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 name="Google Shape;199;p42"/>
          <p:cNvSpPr txBox="1"/>
          <p:nvPr>
            <p:ph idx="2" type="body"/>
          </p:nvPr>
        </p:nvSpPr>
        <p:spPr>
          <a:xfrm>
            <a:off x="4648200" y="1825625"/>
            <a:ext cx="386715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 name="Google Shape;200;p42"/>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1" name="Google Shape;201;p42"/>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2" name="Google Shape;202;p42"/>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03" name="Shape 203"/>
        <p:cNvGrpSpPr/>
        <p:nvPr/>
      </p:nvGrpSpPr>
      <p:grpSpPr>
        <a:xfrm>
          <a:off x="0" y="0"/>
          <a:ext cx="0" cy="0"/>
          <a:chOff x="0" y="0"/>
          <a:chExt cx="0" cy="0"/>
        </a:xfrm>
      </p:grpSpPr>
      <p:sp>
        <p:nvSpPr>
          <p:cNvPr id="204" name="Google Shape;204;p43"/>
          <p:cNvSpPr txBox="1"/>
          <p:nvPr>
            <p:ph type="title"/>
          </p:nvPr>
        </p:nvSpPr>
        <p:spPr>
          <a:xfrm>
            <a:off x="630238" y="365125"/>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5" name="Google Shape;205;p43"/>
          <p:cNvSpPr txBox="1"/>
          <p:nvPr>
            <p:ph idx="1" type="body"/>
          </p:nvPr>
        </p:nvSpPr>
        <p:spPr>
          <a:xfrm>
            <a:off x="630238" y="1681163"/>
            <a:ext cx="386873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06" name="Google Shape;206;p43"/>
          <p:cNvSpPr txBox="1"/>
          <p:nvPr>
            <p:ph idx="2" type="body"/>
          </p:nvPr>
        </p:nvSpPr>
        <p:spPr>
          <a:xfrm>
            <a:off x="630238" y="2505075"/>
            <a:ext cx="386873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43"/>
          <p:cNvSpPr txBox="1"/>
          <p:nvPr>
            <p:ph idx="3" type="body"/>
          </p:nvPr>
        </p:nvSpPr>
        <p:spPr>
          <a:xfrm>
            <a:off x="4629150" y="1681163"/>
            <a:ext cx="38877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08" name="Google Shape;208;p43"/>
          <p:cNvSpPr txBox="1"/>
          <p:nvPr>
            <p:ph idx="4" type="body"/>
          </p:nvPr>
        </p:nvSpPr>
        <p:spPr>
          <a:xfrm>
            <a:off x="4629150" y="2505075"/>
            <a:ext cx="38877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 name="Google Shape;209;p43"/>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0" name="Google Shape;210;p43"/>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1" name="Google Shape;211;p43"/>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6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6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4" name="Google Shape;24;p6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6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6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2" name="Shape 212"/>
        <p:cNvGrpSpPr/>
        <p:nvPr/>
      </p:nvGrpSpPr>
      <p:grpSpPr>
        <a:xfrm>
          <a:off x="0" y="0"/>
          <a:ext cx="0" cy="0"/>
          <a:chOff x="0" y="0"/>
          <a:chExt cx="0" cy="0"/>
        </a:xfrm>
      </p:grpSpPr>
      <p:sp>
        <p:nvSpPr>
          <p:cNvPr id="213" name="Google Shape;213;p44"/>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4" name="Google Shape;214;p44"/>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5" name="Google Shape;215;p44"/>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6" name="Google Shape;216;p44"/>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7" name="Shape 217"/>
        <p:cNvGrpSpPr/>
        <p:nvPr/>
      </p:nvGrpSpPr>
      <p:grpSpPr>
        <a:xfrm>
          <a:off x="0" y="0"/>
          <a:ext cx="0" cy="0"/>
          <a:chOff x="0" y="0"/>
          <a:chExt cx="0" cy="0"/>
        </a:xfrm>
      </p:grpSpPr>
      <p:sp>
        <p:nvSpPr>
          <p:cNvPr id="218" name="Google Shape;218;p45"/>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9" name="Google Shape;219;p45"/>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0" name="Google Shape;220;p45"/>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21" name="Shape 221"/>
        <p:cNvGrpSpPr/>
        <p:nvPr/>
      </p:nvGrpSpPr>
      <p:grpSpPr>
        <a:xfrm>
          <a:off x="0" y="0"/>
          <a:ext cx="0" cy="0"/>
          <a:chOff x="0" y="0"/>
          <a:chExt cx="0" cy="0"/>
        </a:xfrm>
      </p:grpSpPr>
      <p:sp>
        <p:nvSpPr>
          <p:cNvPr id="222" name="Google Shape;222;p46"/>
          <p:cNvSpPr txBox="1"/>
          <p:nvPr>
            <p:ph type="title"/>
          </p:nvPr>
        </p:nvSpPr>
        <p:spPr>
          <a:xfrm>
            <a:off x="630238" y="457200"/>
            <a:ext cx="2949575"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3" name="Google Shape;223;p46"/>
          <p:cNvSpPr txBox="1"/>
          <p:nvPr>
            <p:ph idx="1" type="body"/>
          </p:nvPr>
        </p:nvSpPr>
        <p:spPr>
          <a:xfrm>
            <a:off x="3887788" y="987425"/>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24" name="Google Shape;224;p46"/>
          <p:cNvSpPr txBox="1"/>
          <p:nvPr>
            <p:ph idx="2" type="body"/>
          </p:nvPr>
        </p:nvSpPr>
        <p:spPr>
          <a:xfrm>
            <a:off x="630238" y="2057400"/>
            <a:ext cx="2949575"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25" name="Google Shape;225;p46"/>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6" name="Google Shape;226;p46"/>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7" name="Google Shape;227;p46"/>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28" name="Shape 228"/>
        <p:cNvGrpSpPr/>
        <p:nvPr/>
      </p:nvGrpSpPr>
      <p:grpSpPr>
        <a:xfrm>
          <a:off x="0" y="0"/>
          <a:ext cx="0" cy="0"/>
          <a:chOff x="0" y="0"/>
          <a:chExt cx="0" cy="0"/>
        </a:xfrm>
      </p:grpSpPr>
      <p:sp>
        <p:nvSpPr>
          <p:cNvPr id="229" name="Google Shape;229;p47"/>
          <p:cNvSpPr txBox="1"/>
          <p:nvPr>
            <p:ph type="title"/>
          </p:nvPr>
        </p:nvSpPr>
        <p:spPr>
          <a:xfrm>
            <a:off x="630238" y="457200"/>
            <a:ext cx="2949575"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0" name="Google Shape;230;p47"/>
          <p:cNvSpPr/>
          <p:nvPr>
            <p:ph idx="2" type="pic"/>
          </p:nvPr>
        </p:nvSpPr>
        <p:spPr>
          <a:xfrm>
            <a:off x="3887788" y="987425"/>
            <a:ext cx="4629150" cy="4873625"/>
          </a:xfrm>
          <a:prstGeom prst="rect">
            <a:avLst/>
          </a:prstGeom>
          <a:noFill/>
          <a:ln>
            <a:noFill/>
          </a:ln>
        </p:spPr>
      </p:sp>
      <p:sp>
        <p:nvSpPr>
          <p:cNvPr id="231" name="Google Shape;231;p47"/>
          <p:cNvSpPr txBox="1"/>
          <p:nvPr>
            <p:ph idx="1" type="body"/>
          </p:nvPr>
        </p:nvSpPr>
        <p:spPr>
          <a:xfrm>
            <a:off x="630238" y="2057400"/>
            <a:ext cx="2949575"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32" name="Google Shape;232;p47"/>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3" name="Google Shape;233;p47"/>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4" name="Google Shape;234;p47"/>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35" name="Shape 235"/>
        <p:cNvGrpSpPr/>
        <p:nvPr/>
      </p:nvGrpSpPr>
      <p:grpSpPr>
        <a:xfrm>
          <a:off x="0" y="0"/>
          <a:ext cx="0" cy="0"/>
          <a:chOff x="0" y="0"/>
          <a:chExt cx="0" cy="0"/>
        </a:xfrm>
      </p:grpSpPr>
      <p:sp>
        <p:nvSpPr>
          <p:cNvPr id="236" name="Google Shape;236;p48"/>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7" name="Google Shape;237;p48"/>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 name="Google Shape;238;p48"/>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9" name="Google Shape;239;p48"/>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0" name="Google Shape;240;p48"/>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41" name="Shape 241"/>
        <p:cNvGrpSpPr/>
        <p:nvPr/>
      </p:nvGrpSpPr>
      <p:grpSpPr>
        <a:xfrm>
          <a:off x="0" y="0"/>
          <a:ext cx="0" cy="0"/>
          <a:chOff x="0" y="0"/>
          <a:chExt cx="0" cy="0"/>
        </a:xfrm>
      </p:grpSpPr>
      <p:sp>
        <p:nvSpPr>
          <p:cNvPr id="242" name="Google Shape;242;p49"/>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3" name="Google Shape;243;p49"/>
          <p:cNvSpPr txBox="1"/>
          <p:nvPr>
            <p:ph idx="1" type="body"/>
          </p:nvPr>
        </p:nvSpPr>
        <p:spPr>
          <a:xfrm rot="5400000">
            <a:off x="604044" y="389732"/>
            <a:ext cx="5811838" cy="57626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 name="Google Shape;244;p49"/>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5" name="Google Shape;245;p49"/>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6" name="Google Shape;246;p49"/>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62"/>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62"/>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888888"/>
              </a:buClr>
              <a:buSzPts val="2400"/>
              <a:buNone/>
              <a:defRPr sz="1800">
                <a:solidFill>
                  <a:srgbClr val="888888"/>
                </a:solidFill>
              </a:defRPr>
            </a:lvl1pPr>
            <a:lvl2pPr indent="-228600" lvl="1" marL="914400" algn="l">
              <a:lnSpc>
                <a:spcPct val="90000"/>
              </a:lnSpc>
              <a:spcBef>
                <a:spcPts val="375"/>
              </a:spcBef>
              <a:spcAft>
                <a:spcPts val="0"/>
              </a:spcAft>
              <a:buClr>
                <a:srgbClr val="888888"/>
              </a:buClr>
              <a:buSzPts val="2000"/>
              <a:buNone/>
              <a:defRPr sz="1500">
                <a:solidFill>
                  <a:srgbClr val="888888"/>
                </a:solidFill>
              </a:defRPr>
            </a:lvl2pPr>
            <a:lvl3pPr indent="-228600" lvl="2" marL="1371600" algn="l">
              <a:lnSpc>
                <a:spcPct val="90000"/>
              </a:lnSpc>
              <a:spcBef>
                <a:spcPts val="375"/>
              </a:spcBef>
              <a:spcAft>
                <a:spcPts val="0"/>
              </a:spcAft>
              <a:buClr>
                <a:srgbClr val="888888"/>
              </a:buClr>
              <a:buSzPts val="1800"/>
              <a:buNone/>
              <a:defRPr sz="1350">
                <a:solidFill>
                  <a:srgbClr val="888888"/>
                </a:solidFill>
              </a:defRPr>
            </a:lvl3pPr>
            <a:lvl4pPr indent="-228600" lvl="3" marL="1828800" algn="l">
              <a:lnSpc>
                <a:spcPct val="90000"/>
              </a:lnSpc>
              <a:spcBef>
                <a:spcPts val="375"/>
              </a:spcBef>
              <a:spcAft>
                <a:spcPts val="0"/>
              </a:spcAft>
              <a:buClr>
                <a:srgbClr val="888888"/>
              </a:buClr>
              <a:buSzPts val="1600"/>
              <a:buNone/>
              <a:defRPr sz="1200">
                <a:solidFill>
                  <a:srgbClr val="888888"/>
                </a:solidFill>
              </a:defRPr>
            </a:lvl4pPr>
            <a:lvl5pPr indent="-228600" lvl="4" marL="2286000" algn="l">
              <a:lnSpc>
                <a:spcPct val="90000"/>
              </a:lnSpc>
              <a:spcBef>
                <a:spcPts val="375"/>
              </a:spcBef>
              <a:spcAft>
                <a:spcPts val="0"/>
              </a:spcAft>
              <a:buClr>
                <a:srgbClr val="888888"/>
              </a:buClr>
              <a:buSzPts val="1600"/>
              <a:buNone/>
              <a:defRPr sz="1200">
                <a:solidFill>
                  <a:srgbClr val="888888"/>
                </a:solidFill>
              </a:defRPr>
            </a:lvl5pPr>
            <a:lvl6pPr indent="-228600" lvl="5" marL="2743200" algn="l">
              <a:lnSpc>
                <a:spcPct val="90000"/>
              </a:lnSpc>
              <a:spcBef>
                <a:spcPts val="375"/>
              </a:spcBef>
              <a:spcAft>
                <a:spcPts val="0"/>
              </a:spcAft>
              <a:buClr>
                <a:srgbClr val="888888"/>
              </a:buClr>
              <a:buSzPts val="1600"/>
              <a:buNone/>
              <a:defRPr sz="1200">
                <a:solidFill>
                  <a:srgbClr val="888888"/>
                </a:solidFill>
              </a:defRPr>
            </a:lvl6pPr>
            <a:lvl7pPr indent="-228600" lvl="6" marL="3200400" algn="l">
              <a:lnSpc>
                <a:spcPct val="90000"/>
              </a:lnSpc>
              <a:spcBef>
                <a:spcPts val="375"/>
              </a:spcBef>
              <a:spcAft>
                <a:spcPts val="0"/>
              </a:spcAft>
              <a:buClr>
                <a:srgbClr val="888888"/>
              </a:buClr>
              <a:buSzPts val="1600"/>
              <a:buNone/>
              <a:defRPr sz="1200">
                <a:solidFill>
                  <a:srgbClr val="888888"/>
                </a:solidFill>
              </a:defRPr>
            </a:lvl7pPr>
            <a:lvl8pPr indent="-228600" lvl="7" marL="3657600" algn="l">
              <a:lnSpc>
                <a:spcPct val="90000"/>
              </a:lnSpc>
              <a:spcBef>
                <a:spcPts val="375"/>
              </a:spcBef>
              <a:spcAft>
                <a:spcPts val="0"/>
              </a:spcAft>
              <a:buClr>
                <a:srgbClr val="888888"/>
              </a:buClr>
              <a:buSzPts val="1600"/>
              <a:buNone/>
              <a:defRPr sz="1200">
                <a:solidFill>
                  <a:srgbClr val="888888"/>
                </a:solidFill>
              </a:defRPr>
            </a:lvl8pPr>
            <a:lvl9pPr indent="-228600" lvl="8" marL="4114800" algn="l">
              <a:lnSpc>
                <a:spcPct val="90000"/>
              </a:lnSpc>
              <a:spcBef>
                <a:spcPts val="375"/>
              </a:spcBef>
              <a:spcAft>
                <a:spcPts val="0"/>
              </a:spcAft>
              <a:buClr>
                <a:srgbClr val="888888"/>
              </a:buClr>
              <a:buSzPts val="1600"/>
              <a:buNone/>
              <a:defRPr sz="1200">
                <a:solidFill>
                  <a:srgbClr val="888888"/>
                </a:solidFill>
              </a:defRPr>
            </a:lvl9pPr>
          </a:lstStyle>
          <a:p/>
        </p:txBody>
      </p:sp>
      <p:sp>
        <p:nvSpPr>
          <p:cNvPr id="30" name="Google Shape;30;p6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6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6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63"/>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6" name="Google Shape;36;p63"/>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7" name="Google Shape;37;p6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6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4"/>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64"/>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2400"/>
              <a:buNone/>
              <a:defRPr b="1" sz="1800"/>
            </a:lvl1pPr>
            <a:lvl2pPr indent="-228600" lvl="1" marL="914400" algn="l">
              <a:lnSpc>
                <a:spcPct val="90000"/>
              </a:lnSpc>
              <a:spcBef>
                <a:spcPts val="375"/>
              </a:spcBef>
              <a:spcAft>
                <a:spcPts val="0"/>
              </a:spcAft>
              <a:buClr>
                <a:schemeClr val="dk1"/>
              </a:buClr>
              <a:buSzPts val="2000"/>
              <a:buNone/>
              <a:defRPr b="1" sz="1500"/>
            </a:lvl2pPr>
            <a:lvl3pPr indent="-228600" lvl="2" marL="1371600" algn="l">
              <a:lnSpc>
                <a:spcPct val="90000"/>
              </a:lnSpc>
              <a:spcBef>
                <a:spcPts val="375"/>
              </a:spcBef>
              <a:spcAft>
                <a:spcPts val="0"/>
              </a:spcAft>
              <a:buClr>
                <a:schemeClr val="dk1"/>
              </a:buClr>
              <a:buSzPts val="1800"/>
              <a:buNone/>
              <a:defRPr b="1" sz="1350"/>
            </a:lvl3pPr>
            <a:lvl4pPr indent="-228600" lvl="3" marL="1828800" algn="l">
              <a:lnSpc>
                <a:spcPct val="90000"/>
              </a:lnSpc>
              <a:spcBef>
                <a:spcPts val="375"/>
              </a:spcBef>
              <a:spcAft>
                <a:spcPts val="0"/>
              </a:spcAft>
              <a:buClr>
                <a:schemeClr val="dk1"/>
              </a:buClr>
              <a:buSzPts val="1600"/>
              <a:buNone/>
              <a:defRPr b="1" sz="1200"/>
            </a:lvl4pPr>
            <a:lvl5pPr indent="-228600" lvl="4" marL="2286000" algn="l">
              <a:lnSpc>
                <a:spcPct val="90000"/>
              </a:lnSpc>
              <a:spcBef>
                <a:spcPts val="375"/>
              </a:spcBef>
              <a:spcAft>
                <a:spcPts val="0"/>
              </a:spcAft>
              <a:buClr>
                <a:schemeClr val="dk1"/>
              </a:buClr>
              <a:buSzPts val="1600"/>
              <a:buNone/>
              <a:defRPr b="1" sz="1200"/>
            </a:lvl5pPr>
            <a:lvl6pPr indent="-228600" lvl="5" marL="2743200" algn="l">
              <a:lnSpc>
                <a:spcPct val="90000"/>
              </a:lnSpc>
              <a:spcBef>
                <a:spcPts val="375"/>
              </a:spcBef>
              <a:spcAft>
                <a:spcPts val="0"/>
              </a:spcAft>
              <a:buClr>
                <a:schemeClr val="dk1"/>
              </a:buClr>
              <a:buSzPts val="1600"/>
              <a:buNone/>
              <a:defRPr b="1" sz="1200"/>
            </a:lvl6pPr>
            <a:lvl7pPr indent="-228600" lvl="6" marL="3200400" algn="l">
              <a:lnSpc>
                <a:spcPct val="90000"/>
              </a:lnSpc>
              <a:spcBef>
                <a:spcPts val="375"/>
              </a:spcBef>
              <a:spcAft>
                <a:spcPts val="0"/>
              </a:spcAft>
              <a:buClr>
                <a:schemeClr val="dk1"/>
              </a:buClr>
              <a:buSzPts val="1600"/>
              <a:buNone/>
              <a:defRPr b="1" sz="1200"/>
            </a:lvl7pPr>
            <a:lvl8pPr indent="-228600" lvl="7" marL="3657600" algn="l">
              <a:lnSpc>
                <a:spcPct val="90000"/>
              </a:lnSpc>
              <a:spcBef>
                <a:spcPts val="375"/>
              </a:spcBef>
              <a:spcAft>
                <a:spcPts val="0"/>
              </a:spcAft>
              <a:buClr>
                <a:schemeClr val="dk1"/>
              </a:buClr>
              <a:buSzPts val="1600"/>
              <a:buNone/>
              <a:defRPr b="1" sz="1200"/>
            </a:lvl8pPr>
            <a:lvl9pPr indent="-228600" lvl="8" marL="4114800" algn="l">
              <a:lnSpc>
                <a:spcPct val="90000"/>
              </a:lnSpc>
              <a:spcBef>
                <a:spcPts val="375"/>
              </a:spcBef>
              <a:spcAft>
                <a:spcPts val="0"/>
              </a:spcAft>
              <a:buClr>
                <a:schemeClr val="dk1"/>
              </a:buClr>
              <a:buSzPts val="1600"/>
              <a:buNone/>
              <a:defRPr b="1" sz="1200"/>
            </a:lvl9pPr>
          </a:lstStyle>
          <a:p/>
        </p:txBody>
      </p:sp>
      <p:sp>
        <p:nvSpPr>
          <p:cNvPr id="43" name="Google Shape;43;p64"/>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4" name="Google Shape;44;p64"/>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2400"/>
              <a:buNone/>
              <a:defRPr b="1" sz="1800"/>
            </a:lvl1pPr>
            <a:lvl2pPr indent="-228600" lvl="1" marL="914400" algn="l">
              <a:lnSpc>
                <a:spcPct val="90000"/>
              </a:lnSpc>
              <a:spcBef>
                <a:spcPts val="375"/>
              </a:spcBef>
              <a:spcAft>
                <a:spcPts val="0"/>
              </a:spcAft>
              <a:buClr>
                <a:schemeClr val="dk1"/>
              </a:buClr>
              <a:buSzPts val="2000"/>
              <a:buNone/>
              <a:defRPr b="1" sz="1500"/>
            </a:lvl2pPr>
            <a:lvl3pPr indent="-228600" lvl="2" marL="1371600" algn="l">
              <a:lnSpc>
                <a:spcPct val="90000"/>
              </a:lnSpc>
              <a:spcBef>
                <a:spcPts val="375"/>
              </a:spcBef>
              <a:spcAft>
                <a:spcPts val="0"/>
              </a:spcAft>
              <a:buClr>
                <a:schemeClr val="dk1"/>
              </a:buClr>
              <a:buSzPts val="1800"/>
              <a:buNone/>
              <a:defRPr b="1" sz="1350"/>
            </a:lvl3pPr>
            <a:lvl4pPr indent="-228600" lvl="3" marL="1828800" algn="l">
              <a:lnSpc>
                <a:spcPct val="90000"/>
              </a:lnSpc>
              <a:spcBef>
                <a:spcPts val="375"/>
              </a:spcBef>
              <a:spcAft>
                <a:spcPts val="0"/>
              </a:spcAft>
              <a:buClr>
                <a:schemeClr val="dk1"/>
              </a:buClr>
              <a:buSzPts val="1600"/>
              <a:buNone/>
              <a:defRPr b="1" sz="1200"/>
            </a:lvl4pPr>
            <a:lvl5pPr indent="-228600" lvl="4" marL="2286000" algn="l">
              <a:lnSpc>
                <a:spcPct val="90000"/>
              </a:lnSpc>
              <a:spcBef>
                <a:spcPts val="375"/>
              </a:spcBef>
              <a:spcAft>
                <a:spcPts val="0"/>
              </a:spcAft>
              <a:buClr>
                <a:schemeClr val="dk1"/>
              </a:buClr>
              <a:buSzPts val="1600"/>
              <a:buNone/>
              <a:defRPr b="1" sz="1200"/>
            </a:lvl5pPr>
            <a:lvl6pPr indent="-228600" lvl="5" marL="2743200" algn="l">
              <a:lnSpc>
                <a:spcPct val="90000"/>
              </a:lnSpc>
              <a:spcBef>
                <a:spcPts val="375"/>
              </a:spcBef>
              <a:spcAft>
                <a:spcPts val="0"/>
              </a:spcAft>
              <a:buClr>
                <a:schemeClr val="dk1"/>
              </a:buClr>
              <a:buSzPts val="1600"/>
              <a:buNone/>
              <a:defRPr b="1" sz="1200"/>
            </a:lvl6pPr>
            <a:lvl7pPr indent="-228600" lvl="6" marL="3200400" algn="l">
              <a:lnSpc>
                <a:spcPct val="90000"/>
              </a:lnSpc>
              <a:spcBef>
                <a:spcPts val="375"/>
              </a:spcBef>
              <a:spcAft>
                <a:spcPts val="0"/>
              </a:spcAft>
              <a:buClr>
                <a:schemeClr val="dk1"/>
              </a:buClr>
              <a:buSzPts val="1600"/>
              <a:buNone/>
              <a:defRPr b="1" sz="1200"/>
            </a:lvl7pPr>
            <a:lvl8pPr indent="-228600" lvl="7" marL="3657600" algn="l">
              <a:lnSpc>
                <a:spcPct val="90000"/>
              </a:lnSpc>
              <a:spcBef>
                <a:spcPts val="375"/>
              </a:spcBef>
              <a:spcAft>
                <a:spcPts val="0"/>
              </a:spcAft>
              <a:buClr>
                <a:schemeClr val="dk1"/>
              </a:buClr>
              <a:buSzPts val="1600"/>
              <a:buNone/>
              <a:defRPr b="1" sz="1200"/>
            </a:lvl8pPr>
            <a:lvl9pPr indent="-228600" lvl="8" marL="4114800" algn="l">
              <a:lnSpc>
                <a:spcPct val="90000"/>
              </a:lnSpc>
              <a:spcBef>
                <a:spcPts val="375"/>
              </a:spcBef>
              <a:spcAft>
                <a:spcPts val="0"/>
              </a:spcAft>
              <a:buClr>
                <a:schemeClr val="dk1"/>
              </a:buClr>
              <a:buSzPts val="1600"/>
              <a:buNone/>
              <a:defRPr b="1" sz="1200"/>
            </a:lvl9pPr>
          </a:lstStyle>
          <a:p/>
        </p:txBody>
      </p:sp>
      <p:sp>
        <p:nvSpPr>
          <p:cNvPr id="45" name="Google Shape;45;p64"/>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6" name="Google Shape;46;p6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6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6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6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6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6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6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6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6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6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67"/>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67"/>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750"/>
              </a:spcBef>
              <a:spcAft>
                <a:spcPts val="0"/>
              </a:spcAft>
              <a:buClr>
                <a:schemeClr val="dk1"/>
              </a:buClr>
              <a:buSzPts val="3200"/>
              <a:buChar char="•"/>
              <a:defRPr sz="2400"/>
            </a:lvl1pPr>
            <a:lvl2pPr indent="-406400" lvl="1" marL="914400" algn="l">
              <a:lnSpc>
                <a:spcPct val="90000"/>
              </a:lnSpc>
              <a:spcBef>
                <a:spcPts val="375"/>
              </a:spcBef>
              <a:spcAft>
                <a:spcPts val="0"/>
              </a:spcAft>
              <a:buClr>
                <a:schemeClr val="dk1"/>
              </a:buClr>
              <a:buSzPts val="2800"/>
              <a:buChar char="•"/>
              <a:defRPr sz="2100"/>
            </a:lvl2pPr>
            <a:lvl3pPr indent="-381000" lvl="2" marL="1371600" algn="l">
              <a:lnSpc>
                <a:spcPct val="90000"/>
              </a:lnSpc>
              <a:spcBef>
                <a:spcPts val="375"/>
              </a:spcBef>
              <a:spcAft>
                <a:spcPts val="0"/>
              </a:spcAft>
              <a:buClr>
                <a:schemeClr val="dk1"/>
              </a:buClr>
              <a:buSzPts val="2400"/>
              <a:buChar char="•"/>
              <a:defRPr sz="1800"/>
            </a:lvl3pPr>
            <a:lvl4pPr indent="-355600" lvl="3" marL="1828800" algn="l">
              <a:lnSpc>
                <a:spcPct val="90000"/>
              </a:lnSpc>
              <a:spcBef>
                <a:spcPts val="375"/>
              </a:spcBef>
              <a:spcAft>
                <a:spcPts val="0"/>
              </a:spcAft>
              <a:buClr>
                <a:schemeClr val="dk1"/>
              </a:buClr>
              <a:buSzPts val="2000"/>
              <a:buChar char="•"/>
              <a:defRPr sz="1500"/>
            </a:lvl4pPr>
            <a:lvl5pPr indent="-355600" lvl="4" marL="2286000" algn="l">
              <a:lnSpc>
                <a:spcPct val="90000"/>
              </a:lnSpc>
              <a:spcBef>
                <a:spcPts val="375"/>
              </a:spcBef>
              <a:spcAft>
                <a:spcPts val="0"/>
              </a:spcAft>
              <a:buClr>
                <a:schemeClr val="dk1"/>
              </a:buClr>
              <a:buSzPts val="2000"/>
              <a:buChar char="•"/>
              <a:defRPr sz="1500"/>
            </a:lvl5pPr>
            <a:lvl6pPr indent="-355600" lvl="5" marL="2743200" algn="l">
              <a:lnSpc>
                <a:spcPct val="90000"/>
              </a:lnSpc>
              <a:spcBef>
                <a:spcPts val="375"/>
              </a:spcBef>
              <a:spcAft>
                <a:spcPts val="0"/>
              </a:spcAft>
              <a:buClr>
                <a:schemeClr val="dk1"/>
              </a:buClr>
              <a:buSzPts val="2000"/>
              <a:buChar char="•"/>
              <a:defRPr sz="1500"/>
            </a:lvl6pPr>
            <a:lvl7pPr indent="-355600" lvl="6" marL="3200400" algn="l">
              <a:lnSpc>
                <a:spcPct val="90000"/>
              </a:lnSpc>
              <a:spcBef>
                <a:spcPts val="375"/>
              </a:spcBef>
              <a:spcAft>
                <a:spcPts val="0"/>
              </a:spcAft>
              <a:buClr>
                <a:schemeClr val="dk1"/>
              </a:buClr>
              <a:buSzPts val="2000"/>
              <a:buChar char="•"/>
              <a:defRPr sz="1500"/>
            </a:lvl7pPr>
            <a:lvl8pPr indent="-355600" lvl="7" marL="3657600" algn="l">
              <a:lnSpc>
                <a:spcPct val="90000"/>
              </a:lnSpc>
              <a:spcBef>
                <a:spcPts val="375"/>
              </a:spcBef>
              <a:spcAft>
                <a:spcPts val="0"/>
              </a:spcAft>
              <a:buClr>
                <a:schemeClr val="dk1"/>
              </a:buClr>
              <a:buSzPts val="2000"/>
              <a:buChar char="•"/>
              <a:defRPr sz="1500"/>
            </a:lvl8pPr>
            <a:lvl9pPr indent="-355600" lvl="8" marL="4114800" algn="l">
              <a:lnSpc>
                <a:spcPct val="90000"/>
              </a:lnSpc>
              <a:spcBef>
                <a:spcPts val="375"/>
              </a:spcBef>
              <a:spcAft>
                <a:spcPts val="0"/>
              </a:spcAft>
              <a:buClr>
                <a:schemeClr val="dk1"/>
              </a:buClr>
              <a:buSzPts val="2000"/>
              <a:buChar char="•"/>
              <a:defRPr sz="1500"/>
            </a:lvl9pPr>
          </a:lstStyle>
          <a:p/>
        </p:txBody>
      </p:sp>
      <p:sp>
        <p:nvSpPr>
          <p:cNvPr id="61" name="Google Shape;61;p67"/>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600"/>
              <a:buNone/>
              <a:defRPr sz="1200"/>
            </a:lvl1pPr>
            <a:lvl2pPr indent="-228600" lvl="1" marL="914400" algn="l">
              <a:lnSpc>
                <a:spcPct val="90000"/>
              </a:lnSpc>
              <a:spcBef>
                <a:spcPts val="375"/>
              </a:spcBef>
              <a:spcAft>
                <a:spcPts val="0"/>
              </a:spcAft>
              <a:buClr>
                <a:schemeClr val="dk1"/>
              </a:buClr>
              <a:buSzPts val="1400"/>
              <a:buNone/>
              <a:defRPr sz="1050"/>
            </a:lvl2pPr>
            <a:lvl3pPr indent="-228600" lvl="2" marL="1371600" algn="l">
              <a:lnSpc>
                <a:spcPct val="90000"/>
              </a:lnSpc>
              <a:spcBef>
                <a:spcPts val="375"/>
              </a:spcBef>
              <a:spcAft>
                <a:spcPts val="0"/>
              </a:spcAft>
              <a:buClr>
                <a:schemeClr val="dk1"/>
              </a:buClr>
              <a:buSzPts val="1200"/>
              <a:buNone/>
              <a:defRPr sz="900"/>
            </a:lvl3pPr>
            <a:lvl4pPr indent="-228600" lvl="3" marL="1828800" algn="l">
              <a:lnSpc>
                <a:spcPct val="90000"/>
              </a:lnSpc>
              <a:spcBef>
                <a:spcPts val="375"/>
              </a:spcBef>
              <a:spcAft>
                <a:spcPts val="0"/>
              </a:spcAft>
              <a:buClr>
                <a:schemeClr val="dk1"/>
              </a:buClr>
              <a:buSzPts val="1000"/>
              <a:buNone/>
              <a:defRPr sz="750"/>
            </a:lvl4pPr>
            <a:lvl5pPr indent="-228600" lvl="4" marL="2286000" algn="l">
              <a:lnSpc>
                <a:spcPct val="90000"/>
              </a:lnSpc>
              <a:spcBef>
                <a:spcPts val="375"/>
              </a:spcBef>
              <a:spcAft>
                <a:spcPts val="0"/>
              </a:spcAft>
              <a:buClr>
                <a:schemeClr val="dk1"/>
              </a:buClr>
              <a:buSzPts val="1000"/>
              <a:buNone/>
              <a:defRPr sz="750"/>
            </a:lvl5pPr>
            <a:lvl6pPr indent="-228600" lvl="5" marL="2743200" algn="l">
              <a:lnSpc>
                <a:spcPct val="90000"/>
              </a:lnSpc>
              <a:spcBef>
                <a:spcPts val="375"/>
              </a:spcBef>
              <a:spcAft>
                <a:spcPts val="0"/>
              </a:spcAft>
              <a:buClr>
                <a:schemeClr val="dk1"/>
              </a:buClr>
              <a:buSzPts val="1000"/>
              <a:buNone/>
              <a:defRPr sz="750"/>
            </a:lvl6pPr>
            <a:lvl7pPr indent="-228600" lvl="6" marL="3200400" algn="l">
              <a:lnSpc>
                <a:spcPct val="90000"/>
              </a:lnSpc>
              <a:spcBef>
                <a:spcPts val="375"/>
              </a:spcBef>
              <a:spcAft>
                <a:spcPts val="0"/>
              </a:spcAft>
              <a:buClr>
                <a:schemeClr val="dk1"/>
              </a:buClr>
              <a:buSzPts val="1000"/>
              <a:buNone/>
              <a:defRPr sz="750"/>
            </a:lvl7pPr>
            <a:lvl8pPr indent="-228600" lvl="7" marL="3657600" algn="l">
              <a:lnSpc>
                <a:spcPct val="90000"/>
              </a:lnSpc>
              <a:spcBef>
                <a:spcPts val="375"/>
              </a:spcBef>
              <a:spcAft>
                <a:spcPts val="0"/>
              </a:spcAft>
              <a:buClr>
                <a:schemeClr val="dk1"/>
              </a:buClr>
              <a:buSzPts val="1000"/>
              <a:buNone/>
              <a:defRPr sz="750"/>
            </a:lvl8pPr>
            <a:lvl9pPr indent="-228600" lvl="8" marL="4114800" algn="l">
              <a:lnSpc>
                <a:spcPct val="90000"/>
              </a:lnSpc>
              <a:spcBef>
                <a:spcPts val="375"/>
              </a:spcBef>
              <a:spcAft>
                <a:spcPts val="0"/>
              </a:spcAft>
              <a:buClr>
                <a:schemeClr val="dk1"/>
              </a:buClr>
              <a:buSzPts val="1000"/>
              <a:buNone/>
              <a:defRPr sz="750"/>
            </a:lvl9pPr>
          </a:lstStyle>
          <a:p/>
        </p:txBody>
      </p:sp>
      <p:sp>
        <p:nvSpPr>
          <p:cNvPr id="62" name="Google Shape;62;p6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6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6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68"/>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68"/>
          <p:cNvSpPr/>
          <p:nvPr>
            <p:ph idx="2" type="pic"/>
          </p:nvPr>
        </p:nvSpPr>
        <p:spPr>
          <a:xfrm>
            <a:off x="3887391" y="987426"/>
            <a:ext cx="4629150" cy="4873625"/>
          </a:xfrm>
          <a:prstGeom prst="rect">
            <a:avLst/>
          </a:prstGeom>
          <a:noFill/>
          <a:ln>
            <a:noFill/>
          </a:ln>
        </p:spPr>
      </p:sp>
      <p:sp>
        <p:nvSpPr>
          <p:cNvPr id="68" name="Google Shape;68;p68"/>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600"/>
              <a:buNone/>
              <a:defRPr sz="1200"/>
            </a:lvl1pPr>
            <a:lvl2pPr indent="-228600" lvl="1" marL="914400" algn="l">
              <a:lnSpc>
                <a:spcPct val="90000"/>
              </a:lnSpc>
              <a:spcBef>
                <a:spcPts val="375"/>
              </a:spcBef>
              <a:spcAft>
                <a:spcPts val="0"/>
              </a:spcAft>
              <a:buClr>
                <a:schemeClr val="dk1"/>
              </a:buClr>
              <a:buSzPts val="1400"/>
              <a:buNone/>
              <a:defRPr sz="1050"/>
            </a:lvl2pPr>
            <a:lvl3pPr indent="-228600" lvl="2" marL="1371600" algn="l">
              <a:lnSpc>
                <a:spcPct val="90000"/>
              </a:lnSpc>
              <a:spcBef>
                <a:spcPts val="375"/>
              </a:spcBef>
              <a:spcAft>
                <a:spcPts val="0"/>
              </a:spcAft>
              <a:buClr>
                <a:schemeClr val="dk1"/>
              </a:buClr>
              <a:buSzPts val="1200"/>
              <a:buNone/>
              <a:defRPr sz="900"/>
            </a:lvl3pPr>
            <a:lvl4pPr indent="-228600" lvl="3" marL="1828800" algn="l">
              <a:lnSpc>
                <a:spcPct val="90000"/>
              </a:lnSpc>
              <a:spcBef>
                <a:spcPts val="375"/>
              </a:spcBef>
              <a:spcAft>
                <a:spcPts val="0"/>
              </a:spcAft>
              <a:buClr>
                <a:schemeClr val="dk1"/>
              </a:buClr>
              <a:buSzPts val="1000"/>
              <a:buNone/>
              <a:defRPr sz="750"/>
            </a:lvl4pPr>
            <a:lvl5pPr indent="-228600" lvl="4" marL="2286000" algn="l">
              <a:lnSpc>
                <a:spcPct val="90000"/>
              </a:lnSpc>
              <a:spcBef>
                <a:spcPts val="375"/>
              </a:spcBef>
              <a:spcAft>
                <a:spcPts val="0"/>
              </a:spcAft>
              <a:buClr>
                <a:schemeClr val="dk1"/>
              </a:buClr>
              <a:buSzPts val="1000"/>
              <a:buNone/>
              <a:defRPr sz="750"/>
            </a:lvl5pPr>
            <a:lvl6pPr indent="-228600" lvl="5" marL="2743200" algn="l">
              <a:lnSpc>
                <a:spcPct val="90000"/>
              </a:lnSpc>
              <a:spcBef>
                <a:spcPts val="375"/>
              </a:spcBef>
              <a:spcAft>
                <a:spcPts val="0"/>
              </a:spcAft>
              <a:buClr>
                <a:schemeClr val="dk1"/>
              </a:buClr>
              <a:buSzPts val="1000"/>
              <a:buNone/>
              <a:defRPr sz="750"/>
            </a:lvl6pPr>
            <a:lvl7pPr indent="-228600" lvl="6" marL="3200400" algn="l">
              <a:lnSpc>
                <a:spcPct val="90000"/>
              </a:lnSpc>
              <a:spcBef>
                <a:spcPts val="375"/>
              </a:spcBef>
              <a:spcAft>
                <a:spcPts val="0"/>
              </a:spcAft>
              <a:buClr>
                <a:schemeClr val="dk1"/>
              </a:buClr>
              <a:buSzPts val="1000"/>
              <a:buNone/>
              <a:defRPr sz="750"/>
            </a:lvl7pPr>
            <a:lvl8pPr indent="-228600" lvl="7" marL="3657600" algn="l">
              <a:lnSpc>
                <a:spcPct val="90000"/>
              </a:lnSpc>
              <a:spcBef>
                <a:spcPts val="375"/>
              </a:spcBef>
              <a:spcAft>
                <a:spcPts val="0"/>
              </a:spcAft>
              <a:buClr>
                <a:schemeClr val="dk1"/>
              </a:buClr>
              <a:buSzPts val="1000"/>
              <a:buNone/>
              <a:defRPr sz="750"/>
            </a:lvl8pPr>
            <a:lvl9pPr indent="-228600" lvl="8" marL="4114800" algn="l">
              <a:lnSpc>
                <a:spcPct val="90000"/>
              </a:lnSpc>
              <a:spcBef>
                <a:spcPts val="375"/>
              </a:spcBef>
              <a:spcAft>
                <a:spcPts val="0"/>
              </a:spcAft>
              <a:buClr>
                <a:schemeClr val="dk1"/>
              </a:buClr>
              <a:buSzPts val="1000"/>
              <a:buNone/>
              <a:defRPr sz="750"/>
            </a:lvl9pPr>
          </a:lstStyle>
          <a:p/>
        </p:txBody>
      </p:sp>
      <p:sp>
        <p:nvSpPr>
          <p:cNvPr id="69" name="Google Shape;69;p6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6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6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6.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image" Target="../media/image6.png"/><Relationship Id="rId3" Type="http://schemas.openxmlformats.org/officeDocument/2006/relationships/theme" Target="../theme/theme3.xml"/></Relationships>
</file>

<file path=ppt/slideMasters/_rels/slideMaster11.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image" Target="../media/image6.png"/><Relationship Id="rId3" Type="http://schemas.openxmlformats.org/officeDocument/2006/relationships/slideLayout" Target="../slideLayouts/slideLayout14.xml"/><Relationship Id="rId4" Type="http://schemas.openxmlformats.org/officeDocument/2006/relationships/theme" Target="../theme/theme1.xml"/></Relationships>
</file>

<file path=ppt/slideMasters/_rels/slideMaster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2" Type="http://schemas.openxmlformats.org/officeDocument/2006/relationships/theme" Target="../theme/theme5.xml"/><Relationship Id="rId9" Type="http://schemas.openxmlformats.org/officeDocument/2006/relationships/slideLayout" Target="../slideLayouts/slideLayout2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5.jpg"/><Relationship Id="rId2" Type="http://schemas.openxmlformats.org/officeDocument/2006/relationships/image" Target="../media/image2.png"/><Relationship Id="rId3" Type="http://schemas.openxmlformats.org/officeDocument/2006/relationships/slideLayout" Target="../slideLayouts/slideLayout12.xml"/><Relationship Id="rId4" Type="http://schemas.openxmlformats.org/officeDocument/2006/relationships/theme" Target="../theme/theme11.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image" Target="../media/image3.png"/><Relationship Id="rId3" Type="http://schemas.openxmlformats.org/officeDocument/2006/relationships/slideLayout" Target="../slideLayouts/slideLayout13.xml"/><Relationship Id="rId4" Type="http://schemas.openxmlformats.org/officeDocument/2006/relationships/theme" Target="../theme/theme12.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image" Target="../media/image6.png"/><Relationship Id="rId3" Type="http://schemas.openxmlformats.org/officeDocument/2006/relationships/theme" Target="../theme/theme13.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image" Target="../media/image6.png"/><Relationship Id="rId3" Type="http://schemas.openxmlformats.org/officeDocument/2006/relationships/theme" Target="../theme/theme8.xml"/></Relationships>
</file>

<file path=ppt/slideMasters/_rels/slideMaster6.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image" Target="../media/image6.png"/><Relationship Id="rId3" Type="http://schemas.openxmlformats.org/officeDocument/2006/relationships/theme" Target="../theme/theme7.xml"/></Relationships>
</file>

<file path=ppt/slideMasters/_rels/slideMaster7.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image" Target="../media/image6.png"/><Relationship Id="rId3" Type="http://schemas.openxmlformats.org/officeDocument/2006/relationships/theme" Target="../theme/theme9.xml"/></Relationships>
</file>

<file path=ppt/slideMasters/_rels/slideMaster8.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image" Target="../media/image6.png"/><Relationship Id="rId3" Type="http://schemas.openxmlformats.org/officeDocument/2006/relationships/theme" Target="../theme/theme4.xml"/></Relationships>
</file>

<file path=ppt/slideMasters/_rels/slideMaster9.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image" Target="../media/image6.png"/><Relationship Id="rId3" Type="http://schemas.openxmlformats.org/officeDocument/2006/relationships/theme" Target="../theme/theme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9"/>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13" name="Google Shape;13;p5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14" name="Google Shape;14;p5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2" name="Shape 152"/>
        <p:cNvGrpSpPr/>
        <p:nvPr/>
      </p:nvGrpSpPr>
      <p:grpSpPr>
        <a:xfrm>
          <a:off x="0" y="0"/>
          <a:ext cx="0" cy="0"/>
          <a:chOff x="0" y="0"/>
          <a:chExt cx="0" cy="0"/>
        </a:xfrm>
      </p:grpSpPr>
      <p:pic>
        <p:nvPicPr>
          <p:cNvPr descr="PPTbackground_Red.jpg" id="153" name="Google Shape;153;p35"/>
          <p:cNvPicPr preferRelativeResize="0"/>
          <p:nvPr/>
        </p:nvPicPr>
        <p:blipFill rotWithShape="1">
          <a:blip r:embed="rId1">
            <a:alphaModFix/>
          </a:blip>
          <a:srcRect b="97814" l="0" r="0" t="0"/>
          <a:stretch/>
        </p:blipFill>
        <p:spPr>
          <a:xfrm flipH="1">
            <a:off x="0" y="0"/>
            <a:ext cx="9144000" cy="149225"/>
          </a:xfrm>
          <a:prstGeom prst="rect">
            <a:avLst/>
          </a:prstGeom>
          <a:noFill/>
          <a:ln>
            <a:noFill/>
          </a:ln>
          <a:effectLst>
            <a:outerShdw blurRad="136525" rotWithShape="0" algn="tl" dir="2700000" dist="38100">
              <a:srgbClr val="000000">
                <a:alpha val="41960"/>
              </a:srgbClr>
            </a:outerShdw>
          </a:effectLst>
        </p:spPr>
      </p:pic>
      <p:sp>
        <p:nvSpPr>
          <p:cNvPr id="154" name="Google Shape;154;p35"/>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Helvetica Neue"/>
                <a:ea typeface="Helvetica Neue"/>
                <a:cs typeface="Helvetica Neue"/>
                <a:sym typeface="Helvetica Neue"/>
              </a:defRPr>
            </a:lvl1pPr>
            <a:lvl2pPr indent="-406400" lvl="1" marL="914400" marR="0" rtl="0" algn="l">
              <a:lnSpc>
                <a:spcPct val="100000"/>
              </a:lnSpc>
              <a:spcBef>
                <a:spcPts val="560"/>
              </a:spcBef>
              <a:spcAft>
                <a:spcPts val="0"/>
              </a:spcAft>
              <a:buClr>
                <a:schemeClr val="dk1"/>
              </a:buClr>
              <a:buSzPts val="2800"/>
              <a:buFont typeface="Merriweather Sans"/>
              <a:buChar char="–"/>
              <a:defRPr b="0" i="0" sz="2800" u="none" cap="none" strike="noStrike">
                <a:solidFill>
                  <a:schemeClr val="dk1"/>
                </a:solidFill>
                <a:latin typeface="Helvetica Neue"/>
                <a:ea typeface="Helvetica Neue"/>
                <a:cs typeface="Helvetica Neue"/>
                <a:sym typeface="Helvetica Neue"/>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Helvetica Neue"/>
                <a:ea typeface="Helvetica Neue"/>
                <a:cs typeface="Helvetica Neue"/>
                <a:sym typeface="Helvetica Neue"/>
              </a:defRPr>
            </a:lvl3pPr>
            <a:lvl4pPr indent="-298450" lvl="3" marL="1828800" marR="0" rtl="0" algn="l">
              <a:lnSpc>
                <a:spcPct val="100000"/>
              </a:lnSpc>
              <a:spcBef>
                <a:spcPts val="220"/>
              </a:spcBef>
              <a:spcAft>
                <a:spcPts val="0"/>
              </a:spcAft>
              <a:buClr>
                <a:schemeClr val="dk1"/>
              </a:buClr>
              <a:buSzPts val="1100"/>
              <a:buFont typeface="Arial"/>
              <a:buChar char="–"/>
              <a:defRPr b="0" i="0" sz="1100" u="none" cap="none" strike="noStrike">
                <a:solidFill>
                  <a:schemeClr val="dk1"/>
                </a:solidFill>
                <a:latin typeface="Helvetica Neue"/>
                <a:ea typeface="Helvetica Neue"/>
                <a:cs typeface="Helvetica Neue"/>
                <a:sym typeface="Helvetica Neue"/>
              </a:defRPr>
            </a:lvl4pPr>
            <a:lvl5pPr indent="-228600" lvl="4" marL="2286000" marR="0" rtl="0" algn="l">
              <a:lnSpc>
                <a:spcPct val="100000"/>
              </a:lnSpc>
              <a:spcBef>
                <a:spcPts val="220"/>
              </a:spcBef>
              <a:spcAft>
                <a:spcPts val="0"/>
              </a:spcAft>
              <a:buClr>
                <a:schemeClr val="dk1"/>
              </a:buClr>
              <a:buSzPts val="1100"/>
              <a:buFont typeface="Arial"/>
              <a:buNone/>
              <a:defRPr b="0" i="0" sz="1100" u="none" cap="none" strike="noStrike">
                <a:solidFill>
                  <a:schemeClr val="dk1"/>
                </a:solidFill>
                <a:latin typeface="Helvetica Neue"/>
                <a:ea typeface="Helvetica Neue"/>
                <a:cs typeface="Helvetica Neue"/>
                <a:sym typeface="Helvetica Neue"/>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SBU horz_2clr_cmyk.eps" id="155" name="Google Shape;155;p35"/>
          <p:cNvPicPr preferRelativeResize="0"/>
          <p:nvPr/>
        </p:nvPicPr>
        <p:blipFill rotWithShape="1">
          <a:blip r:embed="rId2">
            <a:alphaModFix/>
          </a:blip>
          <a:srcRect b="0" l="0" r="0" t="0"/>
          <a:stretch/>
        </p:blipFill>
        <p:spPr>
          <a:xfrm>
            <a:off x="460375" y="295275"/>
            <a:ext cx="3619500" cy="622300"/>
          </a:xfrm>
          <a:prstGeom prst="rect">
            <a:avLst/>
          </a:prstGeom>
          <a:noFill/>
          <a:ln>
            <a:noFill/>
          </a:ln>
        </p:spPr>
      </p:pic>
      <p:sp>
        <p:nvSpPr>
          <p:cNvPr id="156" name="Google Shape;156;p35"/>
          <p:cNvSpPr/>
          <p:nvPr/>
        </p:nvSpPr>
        <p:spPr>
          <a:xfrm>
            <a:off x="0" y="6278563"/>
            <a:ext cx="9144000" cy="579437"/>
          </a:xfrm>
          <a:prstGeom prst="rect">
            <a:avLst/>
          </a:prstGeom>
          <a:solidFill>
            <a:srgbClr val="B60225"/>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57" name="Google Shape;157;p35"/>
          <p:cNvCxnSpPr/>
          <p:nvPr/>
        </p:nvCxnSpPr>
        <p:spPr>
          <a:xfrm>
            <a:off x="0" y="1082675"/>
            <a:ext cx="9144000" cy="1588"/>
          </a:xfrm>
          <a:prstGeom prst="straightConnector1">
            <a:avLst/>
          </a:prstGeom>
          <a:noFill/>
          <a:ln cap="flat" cmpd="sng" w="12700">
            <a:solidFill>
              <a:srgbClr val="B60225"/>
            </a:solidFill>
            <a:prstDash val="solid"/>
            <a:round/>
            <a:headEnd len="sm" w="sm" type="none"/>
            <a:tailEnd len="sm" w="sm" type="none"/>
          </a:ln>
        </p:spPr>
      </p:cxnSp>
      <p:sp>
        <p:nvSpPr>
          <p:cNvPr id="158" name="Google Shape;158;p35"/>
          <p:cNvSpPr txBox="1"/>
          <p:nvPr/>
        </p:nvSpPr>
        <p:spPr>
          <a:xfrm>
            <a:off x="4816168" y="358419"/>
            <a:ext cx="3950530" cy="381684"/>
          </a:xfrm>
          <a:prstGeom prst="rect">
            <a:avLst/>
          </a:prstGeom>
          <a:noFill/>
          <a:ln>
            <a:noFill/>
          </a:ln>
        </p:spPr>
        <p:txBody>
          <a:bodyPr anchorCtr="0" anchor="t" bIns="45700" lIns="91425" spcFirstLastPara="1" rIns="0" wrap="square" tIns="45700">
            <a:noAutofit/>
          </a:bodyPr>
          <a:lstStyle/>
          <a:p>
            <a:pPr indent="-342900" lvl="0" marL="342900" marR="0" rtl="0" algn="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Center for Inclusive Education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9" name="Shape 159"/>
        <p:cNvGrpSpPr/>
        <p:nvPr/>
      </p:nvGrpSpPr>
      <p:grpSpPr>
        <a:xfrm>
          <a:off x="0" y="0"/>
          <a:ext cx="0" cy="0"/>
          <a:chOff x="0" y="0"/>
          <a:chExt cx="0" cy="0"/>
        </a:xfrm>
      </p:grpSpPr>
      <p:pic>
        <p:nvPicPr>
          <p:cNvPr descr="PPTbackground_Red.jpg" id="160" name="Google Shape;160;p36"/>
          <p:cNvPicPr preferRelativeResize="0"/>
          <p:nvPr/>
        </p:nvPicPr>
        <p:blipFill rotWithShape="1">
          <a:blip r:embed="rId1">
            <a:alphaModFix/>
          </a:blip>
          <a:srcRect b="97814" l="0" r="0" t="0"/>
          <a:stretch/>
        </p:blipFill>
        <p:spPr>
          <a:xfrm flipH="1">
            <a:off x="0" y="0"/>
            <a:ext cx="9144000" cy="149225"/>
          </a:xfrm>
          <a:prstGeom prst="rect">
            <a:avLst/>
          </a:prstGeom>
          <a:noFill/>
          <a:ln>
            <a:noFill/>
          </a:ln>
          <a:effectLst>
            <a:outerShdw blurRad="136525" rotWithShape="0" algn="tl" dir="2700000" dist="38100">
              <a:srgbClr val="000000">
                <a:alpha val="41960"/>
              </a:srgbClr>
            </a:outerShdw>
          </a:effectLst>
        </p:spPr>
      </p:pic>
      <p:sp>
        <p:nvSpPr>
          <p:cNvPr id="161" name="Google Shape;161;p36"/>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Helvetica Neue"/>
                <a:ea typeface="Helvetica Neue"/>
                <a:cs typeface="Helvetica Neue"/>
                <a:sym typeface="Helvetica Neue"/>
              </a:defRPr>
            </a:lvl1pPr>
            <a:lvl2pPr indent="-406400" lvl="1" marL="914400" marR="0" rtl="0" algn="l">
              <a:lnSpc>
                <a:spcPct val="100000"/>
              </a:lnSpc>
              <a:spcBef>
                <a:spcPts val="560"/>
              </a:spcBef>
              <a:spcAft>
                <a:spcPts val="0"/>
              </a:spcAft>
              <a:buClr>
                <a:schemeClr val="dk1"/>
              </a:buClr>
              <a:buSzPts val="2800"/>
              <a:buFont typeface="Merriweather Sans"/>
              <a:buChar char="–"/>
              <a:defRPr b="0" i="0" sz="2800" u="none" cap="none" strike="noStrike">
                <a:solidFill>
                  <a:schemeClr val="dk1"/>
                </a:solidFill>
                <a:latin typeface="Helvetica Neue"/>
                <a:ea typeface="Helvetica Neue"/>
                <a:cs typeface="Helvetica Neue"/>
                <a:sym typeface="Helvetica Neue"/>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Helvetica Neue"/>
                <a:ea typeface="Helvetica Neue"/>
                <a:cs typeface="Helvetica Neue"/>
                <a:sym typeface="Helvetica Neue"/>
              </a:defRPr>
            </a:lvl3pPr>
            <a:lvl4pPr indent="-298450" lvl="3" marL="1828800" marR="0" rtl="0" algn="l">
              <a:lnSpc>
                <a:spcPct val="100000"/>
              </a:lnSpc>
              <a:spcBef>
                <a:spcPts val="220"/>
              </a:spcBef>
              <a:spcAft>
                <a:spcPts val="0"/>
              </a:spcAft>
              <a:buClr>
                <a:schemeClr val="dk1"/>
              </a:buClr>
              <a:buSzPts val="1100"/>
              <a:buFont typeface="Arial"/>
              <a:buChar char="–"/>
              <a:defRPr b="0" i="0" sz="1100" u="none" cap="none" strike="noStrike">
                <a:solidFill>
                  <a:schemeClr val="dk1"/>
                </a:solidFill>
                <a:latin typeface="Helvetica Neue"/>
                <a:ea typeface="Helvetica Neue"/>
                <a:cs typeface="Helvetica Neue"/>
                <a:sym typeface="Helvetica Neue"/>
              </a:defRPr>
            </a:lvl4pPr>
            <a:lvl5pPr indent="-228600" lvl="4" marL="2286000" marR="0" rtl="0" algn="l">
              <a:lnSpc>
                <a:spcPct val="100000"/>
              </a:lnSpc>
              <a:spcBef>
                <a:spcPts val="220"/>
              </a:spcBef>
              <a:spcAft>
                <a:spcPts val="0"/>
              </a:spcAft>
              <a:buClr>
                <a:schemeClr val="dk1"/>
              </a:buClr>
              <a:buSzPts val="1100"/>
              <a:buFont typeface="Arial"/>
              <a:buNone/>
              <a:defRPr b="0" i="0" sz="1100" u="none" cap="none" strike="noStrike">
                <a:solidFill>
                  <a:schemeClr val="dk1"/>
                </a:solidFill>
                <a:latin typeface="Helvetica Neue"/>
                <a:ea typeface="Helvetica Neue"/>
                <a:cs typeface="Helvetica Neue"/>
                <a:sym typeface="Helvetica Neue"/>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SBU horz_2clr_cmyk.eps" id="162" name="Google Shape;162;p36"/>
          <p:cNvPicPr preferRelativeResize="0"/>
          <p:nvPr/>
        </p:nvPicPr>
        <p:blipFill rotWithShape="1">
          <a:blip r:embed="rId2">
            <a:alphaModFix/>
          </a:blip>
          <a:srcRect b="0" l="0" r="0" t="0"/>
          <a:stretch/>
        </p:blipFill>
        <p:spPr>
          <a:xfrm>
            <a:off x="460375" y="295275"/>
            <a:ext cx="3619500" cy="622300"/>
          </a:xfrm>
          <a:prstGeom prst="rect">
            <a:avLst/>
          </a:prstGeom>
          <a:noFill/>
          <a:ln>
            <a:noFill/>
          </a:ln>
        </p:spPr>
      </p:pic>
      <p:sp>
        <p:nvSpPr>
          <p:cNvPr id="163" name="Google Shape;163;p36"/>
          <p:cNvSpPr/>
          <p:nvPr/>
        </p:nvSpPr>
        <p:spPr>
          <a:xfrm>
            <a:off x="0" y="6278563"/>
            <a:ext cx="9144000" cy="579437"/>
          </a:xfrm>
          <a:prstGeom prst="rect">
            <a:avLst/>
          </a:prstGeom>
          <a:solidFill>
            <a:srgbClr val="B60225"/>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64" name="Google Shape;164;p36"/>
          <p:cNvCxnSpPr/>
          <p:nvPr/>
        </p:nvCxnSpPr>
        <p:spPr>
          <a:xfrm>
            <a:off x="0" y="1082675"/>
            <a:ext cx="9144000" cy="1588"/>
          </a:xfrm>
          <a:prstGeom prst="straightConnector1">
            <a:avLst/>
          </a:prstGeom>
          <a:noFill/>
          <a:ln cap="flat" cmpd="sng" w="12700">
            <a:solidFill>
              <a:srgbClr val="B60225"/>
            </a:solidFill>
            <a:prstDash val="solid"/>
            <a:round/>
            <a:headEnd len="sm" w="sm" type="none"/>
            <a:tailEnd len="sm" w="sm" type="none"/>
          </a:ln>
        </p:spPr>
      </p:cxnSp>
      <p:sp>
        <p:nvSpPr>
          <p:cNvPr id="165" name="Google Shape;165;p36"/>
          <p:cNvSpPr txBox="1"/>
          <p:nvPr/>
        </p:nvSpPr>
        <p:spPr>
          <a:xfrm>
            <a:off x="4816168" y="358419"/>
            <a:ext cx="3950530" cy="381684"/>
          </a:xfrm>
          <a:prstGeom prst="rect">
            <a:avLst/>
          </a:prstGeom>
          <a:noFill/>
          <a:ln>
            <a:noFill/>
          </a:ln>
        </p:spPr>
        <p:txBody>
          <a:bodyPr anchorCtr="0" anchor="t" bIns="45700" lIns="91425" spcFirstLastPara="1" rIns="0" wrap="square" tIns="45700">
            <a:noAutofit/>
          </a:bodyPr>
          <a:lstStyle/>
          <a:p>
            <a:pPr indent="-342900" lvl="0" marL="342900" marR="0" rtl="0" algn="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Center for Inclusive Education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2"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2" name="Shape 172"/>
        <p:cNvGrpSpPr/>
        <p:nvPr/>
      </p:nvGrpSpPr>
      <p:grpSpPr>
        <a:xfrm>
          <a:off x="0" y="0"/>
          <a:ext cx="0" cy="0"/>
          <a:chOff x="0" y="0"/>
          <a:chExt cx="0" cy="0"/>
        </a:xfrm>
      </p:grpSpPr>
      <p:sp>
        <p:nvSpPr>
          <p:cNvPr id="173" name="Google Shape;173;p38"/>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74" name="Google Shape;174;p38"/>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5" name="Google Shape;175;p38"/>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76" name="Google Shape;176;p38"/>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77" name="Google Shape;177;p38"/>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4" name="Shape 84"/>
        <p:cNvGrpSpPr/>
        <p:nvPr/>
      </p:nvGrpSpPr>
      <p:grpSpPr>
        <a:xfrm>
          <a:off x="0" y="0"/>
          <a:ext cx="0" cy="0"/>
          <a:chOff x="0" y="0"/>
          <a:chExt cx="0" cy="0"/>
        </a:xfrm>
      </p:grpSpPr>
      <p:pic>
        <p:nvPicPr>
          <p:cNvPr descr="PPTbackground_Red.jpg" id="85" name="Google Shape;85;p25"/>
          <p:cNvPicPr preferRelativeResize="0"/>
          <p:nvPr/>
        </p:nvPicPr>
        <p:blipFill rotWithShape="1">
          <a:blip r:embed="rId1">
            <a:alphaModFix/>
          </a:blip>
          <a:srcRect b="97814" l="0" r="0" t="0"/>
          <a:stretch/>
        </p:blipFill>
        <p:spPr>
          <a:xfrm flipH="1">
            <a:off x="0" y="0"/>
            <a:ext cx="9144000" cy="149225"/>
          </a:xfrm>
          <a:prstGeom prst="rect">
            <a:avLst/>
          </a:prstGeom>
          <a:noFill/>
          <a:ln>
            <a:noFill/>
          </a:ln>
          <a:effectLst>
            <a:outerShdw blurRad="136525" rotWithShape="0" algn="tl" dir="2700000" dist="38100">
              <a:srgbClr val="000000">
                <a:alpha val="41960"/>
              </a:srgbClr>
            </a:outerShdw>
          </a:effectLst>
        </p:spPr>
      </p:pic>
      <p:sp>
        <p:nvSpPr>
          <p:cNvPr id="86" name="Google Shape;86;p25"/>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Helvetica Neue"/>
                <a:ea typeface="Helvetica Neue"/>
                <a:cs typeface="Helvetica Neue"/>
                <a:sym typeface="Helvetica Neue"/>
              </a:defRPr>
            </a:lvl1pPr>
            <a:lvl2pPr indent="-406400" lvl="1" marL="914400" marR="0" rtl="0" algn="l">
              <a:lnSpc>
                <a:spcPct val="100000"/>
              </a:lnSpc>
              <a:spcBef>
                <a:spcPts val="560"/>
              </a:spcBef>
              <a:spcAft>
                <a:spcPts val="0"/>
              </a:spcAft>
              <a:buClr>
                <a:schemeClr val="dk1"/>
              </a:buClr>
              <a:buSzPts val="2800"/>
              <a:buFont typeface="Merriweather Sans"/>
              <a:buChar char="–"/>
              <a:defRPr b="0" i="0" sz="2800" u="none" cap="none" strike="noStrike">
                <a:solidFill>
                  <a:schemeClr val="dk1"/>
                </a:solidFill>
                <a:latin typeface="Helvetica Neue"/>
                <a:ea typeface="Helvetica Neue"/>
                <a:cs typeface="Helvetica Neue"/>
                <a:sym typeface="Helvetica Neue"/>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Helvetica Neue"/>
                <a:ea typeface="Helvetica Neue"/>
                <a:cs typeface="Helvetica Neue"/>
                <a:sym typeface="Helvetica Neue"/>
              </a:defRPr>
            </a:lvl3pPr>
            <a:lvl4pPr indent="-298450" lvl="3" marL="1828800" marR="0" rtl="0" algn="l">
              <a:lnSpc>
                <a:spcPct val="100000"/>
              </a:lnSpc>
              <a:spcBef>
                <a:spcPts val="220"/>
              </a:spcBef>
              <a:spcAft>
                <a:spcPts val="0"/>
              </a:spcAft>
              <a:buClr>
                <a:schemeClr val="dk1"/>
              </a:buClr>
              <a:buSzPts val="1100"/>
              <a:buFont typeface="Arial"/>
              <a:buChar char="–"/>
              <a:defRPr b="0" i="0" sz="1100" u="none" cap="none" strike="noStrike">
                <a:solidFill>
                  <a:schemeClr val="dk1"/>
                </a:solidFill>
                <a:latin typeface="Helvetica Neue"/>
                <a:ea typeface="Helvetica Neue"/>
                <a:cs typeface="Helvetica Neue"/>
                <a:sym typeface="Helvetica Neue"/>
              </a:defRPr>
            </a:lvl4pPr>
            <a:lvl5pPr indent="-228600" lvl="4" marL="2286000" marR="0" rtl="0" algn="l">
              <a:lnSpc>
                <a:spcPct val="100000"/>
              </a:lnSpc>
              <a:spcBef>
                <a:spcPts val="220"/>
              </a:spcBef>
              <a:spcAft>
                <a:spcPts val="0"/>
              </a:spcAft>
              <a:buClr>
                <a:schemeClr val="dk1"/>
              </a:buClr>
              <a:buSzPts val="1100"/>
              <a:buFont typeface="Arial"/>
              <a:buNone/>
              <a:defRPr b="0" i="0" sz="1100" u="none" cap="none" strike="noStrike">
                <a:solidFill>
                  <a:schemeClr val="dk1"/>
                </a:solidFill>
                <a:latin typeface="Helvetica Neue"/>
                <a:ea typeface="Helvetica Neue"/>
                <a:cs typeface="Helvetica Neue"/>
                <a:sym typeface="Helvetica Neue"/>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SBU horz_2clr_cmyk.eps" id="87" name="Google Shape;87;p25"/>
          <p:cNvPicPr preferRelativeResize="0"/>
          <p:nvPr/>
        </p:nvPicPr>
        <p:blipFill rotWithShape="1">
          <a:blip r:embed="rId2">
            <a:alphaModFix/>
          </a:blip>
          <a:srcRect b="0" l="0" r="0" t="0"/>
          <a:stretch/>
        </p:blipFill>
        <p:spPr>
          <a:xfrm>
            <a:off x="460375" y="295275"/>
            <a:ext cx="3619500" cy="622300"/>
          </a:xfrm>
          <a:prstGeom prst="rect">
            <a:avLst/>
          </a:prstGeom>
          <a:noFill/>
          <a:ln>
            <a:noFill/>
          </a:ln>
        </p:spPr>
      </p:pic>
      <p:sp>
        <p:nvSpPr>
          <p:cNvPr id="88" name="Google Shape;88;p25"/>
          <p:cNvSpPr/>
          <p:nvPr/>
        </p:nvSpPr>
        <p:spPr>
          <a:xfrm>
            <a:off x="0" y="6278563"/>
            <a:ext cx="9144000" cy="579437"/>
          </a:xfrm>
          <a:prstGeom prst="rect">
            <a:avLst/>
          </a:prstGeom>
          <a:solidFill>
            <a:srgbClr val="B60225"/>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89" name="Google Shape;89;p25"/>
          <p:cNvCxnSpPr/>
          <p:nvPr/>
        </p:nvCxnSpPr>
        <p:spPr>
          <a:xfrm>
            <a:off x="0" y="1082675"/>
            <a:ext cx="9144000" cy="1588"/>
          </a:xfrm>
          <a:prstGeom prst="straightConnector1">
            <a:avLst/>
          </a:prstGeom>
          <a:noFill/>
          <a:ln cap="flat" cmpd="sng" w="12700">
            <a:solidFill>
              <a:srgbClr val="B60225"/>
            </a:solidFill>
            <a:prstDash val="solid"/>
            <a:round/>
            <a:headEnd len="sm" w="sm" type="none"/>
            <a:tailEnd len="sm" w="sm" type="none"/>
          </a:ln>
        </p:spPr>
      </p:cxnSp>
      <p:sp>
        <p:nvSpPr>
          <p:cNvPr id="90" name="Google Shape;90;p25"/>
          <p:cNvSpPr txBox="1"/>
          <p:nvPr/>
        </p:nvSpPr>
        <p:spPr>
          <a:xfrm>
            <a:off x="4816168" y="358419"/>
            <a:ext cx="3950530" cy="381684"/>
          </a:xfrm>
          <a:prstGeom prst="rect">
            <a:avLst/>
          </a:prstGeom>
          <a:noFill/>
          <a:ln>
            <a:noFill/>
          </a:ln>
        </p:spPr>
        <p:txBody>
          <a:bodyPr anchorCtr="0" anchor="t" bIns="45700" lIns="91425" spcFirstLastPara="1" rIns="0" wrap="square" tIns="45700">
            <a:noAutofit/>
          </a:bodyPr>
          <a:lstStyle/>
          <a:p>
            <a:pPr indent="-342900" lvl="0" marL="342900" marR="0" rtl="0" algn="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Center for Inclusive Education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7" name="Shape 97"/>
        <p:cNvGrpSpPr/>
        <p:nvPr/>
      </p:nvGrpSpPr>
      <p:grpSpPr>
        <a:xfrm>
          <a:off x="0" y="0"/>
          <a:ext cx="0" cy="0"/>
          <a:chOff x="0" y="0"/>
          <a:chExt cx="0" cy="0"/>
        </a:xfrm>
      </p:grpSpPr>
      <p:pic>
        <p:nvPicPr>
          <p:cNvPr descr="PPTbackground_Red.jpg" id="98" name="Google Shape;98;p27"/>
          <p:cNvPicPr preferRelativeResize="0"/>
          <p:nvPr/>
        </p:nvPicPr>
        <p:blipFill rotWithShape="1">
          <a:blip r:embed="rId1">
            <a:alphaModFix/>
          </a:blip>
          <a:srcRect b="97814" l="0" r="0" t="0"/>
          <a:stretch/>
        </p:blipFill>
        <p:spPr>
          <a:xfrm flipH="1">
            <a:off x="0" y="0"/>
            <a:ext cx="9144000" cy="149225"/>
          </a:xfrm>
          <a:prstGeom prst="rect">
            <a:avLst/>
          </a:prstGeom>
          <a:noFill/>
          <a:ln>
            <a:noFill/>
          </a:ln>
          <a:effectLst>
            <a:outerShdw blurRad="136525" rotWithShape="0" algn="tl" dir="2700000" dist="38100">
              <a:srgbClr val="000000">
                <a:alpha val="41960"/>
              </a:srgbClr>
            </a:outerShdw>
          </a:effectLst>
        </p:spPr>
      </p:pic>
      <p:sp>
        <p:nvSpPr>
          <p:cNvPr id="99" name="Google Shape;99;p27"/>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Helvetica Neue"/>
                <a:ea typeface="Helvetica Neue"/>
                <a:cs typeface="Helvetica Neue"/>
                <a:sym typeface="Helvetica Neue"/>
              </a:defRPr>
            </a:lvl1pPr>
            <a:lvl2pPr indent="-406400" lvl="1" marL="914400" marR="0" rtl="0" algn="l">
              <a:lnSpc>
                <a:spcPct val="100000"/>
              </a:lnSpc>
              <a:spcBef>
                <a:spcPts val="560"/>
              </a:spcBef>
              <a:spcAft>
                <a:spcPts val="0"/>
              </a:spcAft>
              <a:buClr>
                <a:schemeClr val="dk1"/>
              </a:buClr>
              <a:buSzPts val="2800"/>
              <a:buFont typeface="Merriweather Sans"/>
              <a:buChar char="–"/>
              <a:defRPr b="0" i="0" sz="2800" u="none" cap="none" strike="noStrike">
                <a:solidFill>
                  <a:schemeClr val="dk1"/>
                </a:solidFill>
                <a:latin typeface="Helvetica Neue"/>
                <a:ea typeface="Helvetica Neue"/>
                <a:cs typeface="Helvetica Neue"/>
                <a:sym typeface="Helvetica Neue"/>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Helvetica Neue"/>
                <a:ea typeface="Helvetica Neue"/>
                <a:cs typeface="Helvetica Neue"/>
                <a:sym typeface="Helvetica Neue"/>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Helvetica Neue"/>
                <a:ea typeface="Helvetica Neue"/>
                <a:cs typeface="Helvetica Neue"/>
                <a:sym typeface="Helvetica Neue"/>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Helvetica Neue"/>
                <a:ea typeface="Helvetica Neue"/>
                <a:cs typeface="Helvetica Neue"/>
                <a:sym typeface="Helvetica Neue"/>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SBU horz_2clr_cmyk.eps" id="100" name="Google Shape;100;p27"/>
          <p:cNvPicPr preferRelativeResize="0"/>
          <p:nvPr/>
        </p:nvPicPr>
        <p:blipFill rotWithShape="1">
          <a:blip r:embed="rId2">
            <a:alphaModFix/>
          </a:blip>
          <a:srcRect b="0" l="0" r="0" t="0"/>
          <a:stretch/>
        </p:blipFill>
        <p:spPr>
          <a:xfrm>
            <a:off x="460375" y="295275"/>
            <a:ext cx="3619500" cy="622300"/>
          </a:xfrm>
          <a:prstGeom prst="rect">
            <a:avLst/>
          </a:prstGeom>
          <a:noFill/>
          <a:ln>
            <a:noFill/>
          </a:ln>
        </p:spPr>
      </p:pic>
      <p:sp>
        <p:nvSpPr>
          <p:cNvPr id="101" name="Google Shape;101;p27"/>
          <p:cNvSpPr/>
          <p:nvPr/>
        </p:nvSpPr>
        <p:spPr>
          <a:xfrm>
            <a:off x="0" y="6278563"/>
            <a:ext cx="9144000" cy="579437"/>
          </a:xfrm>
          <a:prstGeom prst="rect">
            <a:avLst/>
          </a:prstGeom>
          <a:solidFill>
            <a:srgbClr val="B60225"/>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02" name="Google Shape;102;p27"/>
          <p:cNvCxnSpPr/>
          <p:nvPr/>
        </p:nvCxnSpPr>
        <p:spPr>
          <a:xfrm>
            <a:off x="0" y="1082675"/>
            <a:ext cx="9144000" cy="1588"/>
          </a:xfrm>
          <a:prstGeom prst="straightConnector1">
            <a:avLst/>
          </a:prstGeom>
          <a:noFill/>
          <a:ln cap="flat" cmpd="sng" w="12700">
            <a:solidFill>
              <a:srgbClr val="B60225"/>
            </a:solidFill>
            <a:prstDash val="solid"/>
            <a:round/>
            <a:headEnd len="sm" w="sm" type="none"/>
            <a:tailEnd len="sm" w="sm" type="none"/>
          </a:ln>
        </p:spPr>
      </p:cxnSp>
      <p:sp>
        <p:nvSpPr>
          <p:cNvPr id="103" name="Google Shape;103;p27"/>
          <p:cNvSpPr txBox="1"/>
          <p:nvPr/>
        </p:nvSpPr>
        <p:spPr>
          <a:xfrm>
            <a:off x="4816168" y="358419"/>
            <a:ext cx="3950530" cy="381684"/>
          </a:xfrm>
          <a:prstGeom prst="rect">
            <a:avLst/>
          </a:prstGeom>
          <a:noFill/>
          <a:ln>
            <a:noFill/>
          </a:ln>
        </p:spPr>
        <p:txBody>
          <a:bodyPr anchorCtr="0" anchor="t" bIns="45700" lIns="91425" spcFirstLastPara="1" rIns="0" wrap="square" tIns="45700">
            <a:noAutofit/>
          </a:bodyPr>
          <a:lstStyle/>
          <a:p>
            <a:pPr indent="-342900" lvl="0" marL="342900" marR="0" rtl="0" algn="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Center for Inclusive Education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3"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0" name="Shape 110"/>
        <p:cNvGrpSpPr/>
        <p:nvPr/>
      </p:nvGrpSpPr>
      <p:grpSpPr>
        <a:xfrm>
          <a:off x="0" y="0"/>
          <a:ext cx="0" cy="0"/>
          <a:chOff x="0" y="0"/>
          <a:chExt cx="0" cy="0"/>
        </a:xfrm>
      </p:grpSpPr>
      <p:pic>
        <p:nvPicPr>
          <p:cNvPr descr="PPTbackground_Red.jpg" id="111" name="Google Shape;111;p29"/>
          <p:cNvPicPr preferRelativeResize="0"/>
          <p:nvPr/>
        </p:nvPicPr>
        <p:blipFill rotWithShape="1">
          <a:blip r:embed="rId1">
            <a:alphaModFix/>
          </a:blip>
          <a:srcRect b="97814" l="0" r="0" t="0"/>
          <a:stretch/>
        </p:blipFill>
        <p:spPr>
          <a:xfrm flipH="1">
            <a:off x="0" y="0"/>
            <a:ext cx="9144000" cy="149225"/>
          </a:xfrm>
          <a:prstGeom prst="rect">
            <a:avLst/>
          </a:prstGeom>
          <a:noFill/>
          <a:ln>
            <a:noFill/>
          </a:ln>
          <a:effectLst>
            <a:outerShdw blurRad="136525" rotWithShape="0" algn="tl" dir="2700000" dist="38100">
              <a:srgbClr val="000000">
                <a:alpha val="41960"/>
              </a:srgbClr>
            </a:outerShdw>
          </a:effectLst>
        </p:spPr>
      </p:pic>
      <p:sp>
        <p:nvSpPr>
          <p:cNvPr id="112" name="Google Shape;112;p29"/>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Helvetica Neue"/>
                <a:ea typeface="Helvetica Neue"/>
                <a:cs typeface="Helvetica Neue"/>
                <a:sym typeface="Helvetica Neue"/>
              </a:defRPr>
            </a:lvl1pPr>
            <a:lvl2pPr indent="-406400" lvl="1" marL="914400" marR="0" rtl="0" algn="l">
              <a:lnSpc>
                <a:spcPct val="100000"/>
              </a:lnSpc>
              <a:spcBef>
                <a:spcPts val="560"/>
              </a:spcBef>
              <a:spcAft>
                <a:spcPts val="0"/>
              </a:spcAft>
              <a:buClr>
                <a:schemeClr val="dk1"/>
              </a:buClr>
              <a:buSzPts val="2800"/>
              <a:buFont typeface="Merriweather Sans"/>
              <a:buChar char="–"/>
              <a:defRPr b="0" i="0" sz="2800" u="none" cap="none" strike="noStrike">
                <a:solidFill>
                  <a:schemeClr val="dk1"/>
                </a:solidFill>
                <a:latin typeface="Helvetica Neue"/>
                <a:ea typeface="Helvetica Neue"/>
                <a:cs typeface="Helvetica Neue"/>
                <a:sym typeface="Helvetica Neue"/>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Helvetica Neue"/>
                <a:ea typeface="Helvetica Neue"/>
                <a:cs typeface="Helvetica Neue"/>
                <a:sym typeface="Helvetica Neue"/>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Helvetica Neue"/>
                <a:ea typeface="Helvetica Neue"/>
                <a:cs typeface="Helvetica Neue"/>
                <a:sym typeface="Helvetica Neue"/>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Helvetica Neue"/>
                <a:ea typeface="Helvetica Neue"/>
                <a:cs typeface="Helvetica Neue"/>
                <a:sym typeface="Helvetica Neue"/>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SBU horz_2clr_cmyk.eps" id="113" name="Google Shape;113;p29"/>
          <p:cNvPicPr preferRelativeResize="0"/>
          <p:nvPr/>
        </p:nvPicPr>
        <p:blipFill rotWithShape="1">
          <a:blip r:embed="rId2">
            <a:alphaModFix/>
          </a:blip>
          <a:srcRect b="0" l="0" r="0" t="0"/>
          <a:stretch/>
        </p:blipFill>
        <p:spPr>
          <a:xfrm>
            <a:off x="460375" y="295275"/>
            <a:ext cx="3619500" cy="622300"/>
          </a:xfrm>
          <a:prstGeom prst="rect">
            <a:avLst/>
          </a:prstGeom>
          <a:noFill/>
          <a:ln>
            <a:noFill/>
          </a:ln>
        </p:spPr>
      </p:pic>
      <p:sp>
        <p:nvSpPr>
          <p:cNvPr id="114" name="Google Shape;114;p29"/>
          <p:cNvSpPr/>
          <p:nvPr/>
        </p:nvSpPr>
        <p:spPr>
          <a:xfrm>
            <a:off x="0" y="6278563"/>
            <a:ext cx="9144000" cy="579437"/>
          </a:xfrm>
          <a:prstGeom prst="rect">
            <a:avLst/>
          </a:prstGeom>
          <a:solidFill>
            <a:srgbClr val="B60225"/>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15" name="Google Shape;115;p29"/>
          <p:cNvCxnSpPr/>
          <p:nvPr/>
        </p:nvCxnSpPr>
        <p:spPr>
          <a:xfrm>
            <a:off x="0" y="1082675"/>
            <a:ext cx="9144000" cy="1588"/>
          </a:xfrm>
          <a:prstGeom prst="straightConnector1">
            <a:avLst/>
          </a:prstGeom>
          <a:noFill/>
          <a:ln cap="flat" cmpd="sng" w="12700">
            <a:solidFill>
              <a:srgbClr val="B60225"/>
            </a:solidFill>
            <a:prstDash val="solid"/>
            <a:round/>
            <a:headEnd len="sm" w="sm" type="none"/>
            <a:tailEnd len="sm" w="sm" type="none"/>
          </a:ln>
        </p:spPr>
      </p:cxnSp>
      <p:sp>
        <p:nvSpPr>
          <p:cNvPr id="116" name="Google Shape;116;p29"/>
          <p:cNvSpPr txBox="1"/>
          <p:nvPr/>
        </p:nvSpPr>
        <p:spPr>
          <a:xfrm>
            <a:off x="4816168" y="358419"/>
            <a:ext cx="3950530" cy="381684"/>
          </a:xfrm>
          <a:prstGeom prst="rect">
            <a:avLst/>
          </a:prstGeom>
          <a:noFill/>
          <a:ln>
            <a:noFill/>
          </a:ln>
        </p:spPr>
        <p:txBody>
          <a:bodyPr anchorCtr="0" anchor="t" bIns="45700" lIns="91425" spcFirstLastPara="1" rIns="0" wrap="square" tIns="45700">
            <a:noAutofit/>
          </a:bodyPr>
          <a:lstStyle/>
          <a:p>
            <a:pPr indent="-342900" lvl="0" marL="342900" marR="0" rtl="0" algn="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Center for Inclusive Education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7" name="Shape 117"/>
        <p:cNvGrpSpPr/>
        <p:nvPr/>
      </p:nvGrpSpPr>
      <p:grpSpPr>
        <a:xfrm>
          <a:off x="0" y="0"/>
          <a:ext cx="0" cy="0"/>
          <a:chOff x="0" y="0"/>
          <a:chExt cx="0" cy="0"/>
        </a:xfrm>
      </p:grpSpPr>
      <p:pic>
        <p:nvPicPr>
          <p:cNvPr descr="PPTbackground_Red.jpg" id="118" name="Google Shape;118;p30"/>
          <p:cNvPicPr preferRelativeResize="0"/>
          <p:nvPr/>
        </p:nvPicPr>
        <p:blipFill rotWithShape="1">
          <a:blip r:embed="rId1">
            <a:alphaModFix/>
          </a:blip>
          <a:srcRect b="97814" l="0" r="0" t="0"/>
          <a:stretch/>
        </p:blipFill>
        <p:spPr>
          <a:xfrm flipH="1">
            <a:off x="0" y="0"/>
            <a:ext cx="9144000" cy="149225"/>
          </a:xfrm>
          <a:prstGeom prst="rect">
            <a:avLst/>
          </a:prstGeom>
          <a:noFill/>
          <a:ln>
            <a:noFill/>
          </a:ln>
          <a:effectLst>
            <a:outerShdw blurRad="136525" rotWithShape="0" algn="tl" dir="2700000" dist="38100">
              <a:srgbClr val="000000">
                <a:alpha val="41960"/>
              </a:srgbClr>
            </a:outerShdw>
          </a:effectLst>
        </p:spPr>
      </p:pic>
      <p:sp>
        <p:nvSpPr>
          <p:cNvPr id="119" name="Google Shape;119;p30"/>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Helvetica Neue"/>
                <a:ea typeface="Helvetica Neue"/>
                <a:cs typeface="Helvetica Neue"/>
                <a:sym typeface="Helvetica Neue"/>
              </a:defRPr>
            </a:lvl1pPr>
            <a:lvl2pPr indent="-406400" lvl="1" marL="914400" marR="0" rtl="0" algn="l">
              <a:lnSpc>
                <a:spcPct val="100000"/>
              </a:lnSpc>
              <a:spcBef>
                <a:spcPts val="560"/>
              </a:spcBef>
              <a:spcAft>
                <a:spcPts val="0"/>
              </a:spcAft>
              <a:buClr>
                <a:schemeClr val="dk1"/>
              </a:buClr>
              <a:buSzPts val="2800"/>
              <a:buFont typeface="Merriweather Sans"/>
              <a:buChar char="–"/>
              <a:defRPr b="0" i="0" sz="2800" u="none" cap="none" strike="noStrike">
                <a:solidFill>
                  <a:schemeClr val="dk1"/>
                </a:solidFill>
                <a:latin typeface="Helvetica Neue"/>
                <a:ea typeface="Helvetica Neue"/>
                <a:cs typeface="Helvetica Neue"/>
                <a:sym typeface="Helvetica Neue"/>
              </a:defRPr>
            </a:lvl2pPr>
            <a:lvl3pPr indent="-298450" lvl="2" marL="1371600" marR="0" rtl="0" algn="l">
              <a:lnSpc>
                <a:spcPct val="100000"/>
              </a:lnSpc>
              <a:spcBef>
                <a:spcPts val="220"/>
              </a:spcBef>
              <a:spcAft>
                <a:spcPts val="0"/>
              </a:spcAft>
              <a:buClr>
                <a:schemeClr val="dk1"/>
              </a:buClr>
              <a:buSzPts val="1100"/>
              <a:buFont typeface="Arial"/>
              <a:buChar char="•"/>
              <a:defRPr b="0" i="0" sz="1100" u="none" cap="none" strike="noStrike">
                <a:solidFill>
                  <a:schemeClr val="dk1"/>
                </a:solidFill>
                <a:latin typeface="Helvetica Neue"/>
                <a:ea typeface="Helvetica Neue"/>
                <a:cs typeface="Helvetica Neue"/>
                <a:sym typeface="Helvetica Neue"/>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Helvetica Neue"/>
                <a:ea typeface="Helvetica Neue"/>
                <a:cs typeface="Helvetica Neue"/>
                <a:sym typeface="Helvetica Neue"/>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Helvetica Neue"/>
                <a:ea typeface="Helvetica Neue"/>
                <a:cs typeface="Helvetica Neue"/>
                <a:sym typeface="Helvetica Neue"/>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SBU horz_2clr_cmyk.eps" id="120" name="Google Shape;120;p30"/>
          <p:cNvPicPr preferRelativeResize="0"/>
          <p:nvPr/>
        </p:nvPicPr>
        <p:blipFill rotWithShape="1">
          <a:blip r:embed="rId2">
            <a:alphaModFix/>
          </a:blip>
          <a:srcRect b="0" l="0" r="0" t="0"/>
          <a:stretch/>
        </p:blipFill>
        <p:spPr>
          <a:xfrm>
            <a:off x="460375" y="295275"/>
            <a:ext cx="3619500" cy="622300"/>
          </a:xfrm>
          <a:prstGeom prst="rect">
            <a:avLst/>
          </a:prstGeom>
          <a:noFill/>
          <a:ln>
            <a:noFill/>
          </a:ln>
        </p:spPr>
      </p:pic>
      <p:sp>
        <p:nvSpPr>
          <p:cNvPr id="121" name="Google Shape;121;p30"/>
          <p:cNvSpPr/>
          <p:nvPr/>
        </p:nvSpPr>
        <p:spPr>
          <a:xfrm>
            <a:off x="0" y="6278563"/>
            <a:ext cx="9144000" cy="579437"/>
          </a:xfrm>
          <a:prstGeom prst="rect">
            <a:avLst/>
          </a:prstGeom>
          <a:solidFill>
            <a:srgbClr val="B60225"/>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22" name="Google Shape;122;p30"/>
          <p:cNvCxnSpPr/>
          <p:nvPr/>
        </p:nvCxnSpPr>
        <p:spPr>
          <a:xfrm>
            <a:off x="0" y="1082675"/>
            <a:ext cx="9144000" cy="1588"/>
          </a:xfrm>
          <a:prstGeom prst="straightConnector1">
            <a:avLst/>
          </a:prstGeom>
          <a:noFill/>
          <a:ln cap="flat" cmpd="sng" w="12700">
            <a:solidFill>
              <a:srgbClr val="B60225"/>
            </a:solidFill>
            <a:prstDash val="solid"/>
            <a:round/>
            <a:headEnd len="sm" w="sm" type="none"/>
            <a:tailEnd len="sm" w="sm" type="none"/>
          </a:ln>
        </p:spPr>
      </p:cxnSp>
      <p:sp>
        <p:nvSpPr>
          <p:cNvPr id="123" name="Google Shape;123;p30"/>
          <p:cNvSpPr txBox="1"/>
          <p:nvPr/>
        </p:nvSpPr>
        <p:spPr>
          <a:xfrm>
            <a:off x="4816168" y="358419"/>
            <a:ext cx="3950530" cy="381684"/>
          </a:xfrm>
          <a:prstGeom prst="rect">
            <a:avLst/>
          </a:prstGeom>
          <a:noFill/>
          <a:ln>
            <a:noFill/>
          </a:ln>
        </p:spPr>
        <p:txBody>
          <a:bodyPr anchorCtr="0" anchor="t" bIns="45700" lIns="91425" spcFirstLastPara="1" rIns="0" wrap="square" tIns="45700">
            <a:noAutofit/>
          </a:bodyPr>
          <a:lstStyle/>
          <a:p>
            <a:pPr indent="-342900" lvl="0" marL="342900" marR="0" rtl="0" algn="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Center for Inclusive Education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4" name="Shape 124"/>
        <p:cNvGrpSpPr/>
        <p:nvPr/>
      </p:nvGrpSpPr>
      <p:grpSpPr>
        <a:xfrm>
          <a:off x="0" y="0"/>
          <a:ext cx="0" cy="0"/>
          <a:chOff x="0" y="0"/>
          <a:chExt cx="0" cy="0"/>
        </a:xfrm>
      </p:grpSpPr>
      <p:pic>
        <p:nvPicPr>
          <p:cNvPr descr="PPTbackground_Red.jpg" id="125" name="Google Shape;125;p31"/>
          <p:cNvPicPr preferRelativeResize="0"/>
          <p:nvPr/>
        </p:nvPicPr>
        <p:blipFill rotWithShape="1">
          <a:blip r:embed="rId1">
            <a:alphaModFix/>
          </a:blip>
          <a:srcRect b="97814" l="0" r="0" t="0"/>
          <a:stretch/>
        </p:blipFill>
        <p:spPr>
          <a:xfrm flipH="1">
            <a:off x="0" y="0"/>
            <a:ext cx="9144000" cy="149225"/>
          </a:xfrm>
          <a:prstGeom prst="rect">
            <a:avLst/>
          </a:prstGeom>
          <a:noFill/>
          <a:ln>
            <a:noFill/>
          </a:ln>
          <a:effectLst>
            <a:outerShdw blurRad="136525" rotWithShape="0" algn="tl" dir="2700000" dist="38100">
              <a:srgbClr val="000000">
                <a:alpha val="41960"/>
              </a:srgbClr>
            </a:outerShdw>
          </a:effectLst>
        </p:spPr>
      </p:pic>
      <p:sp>
        <p:nvSpPr>
          <p:cNvPr id="126" name="Google Shape;126;p31"/>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Helvetica Neue"/>
                <a:ea typeface="Helvetica Neue"/>
                <a:cs typeface="Helvetica Neue"/>
                <a:sym typeface="Helvetica Neue"/>
              </a:defRPr>
            </a:lvl1pPr>
            <a:lvl2pPr indent="-406400" lvl="1" marL="914400" marR="0" rtl="0" algn="l">
              <a:lnSpc>
                <a:spcPct val="100000"/>
              </a:lnSpc>
              <a:spcBef>
                <a:spcPts val="560"/>
              </a:spcBef>
              <a:spcAft>
                <a:spcPts val="0"/>
              </a:spcAft>
              <a:buClr>
                <a:schemeClr val="dk1"/>
              </a:buClr>
              <a:buSzPts val="2800"/>
              <a:buFont typeface="Merriweather Sans"/>
              <a:buChar char="–"/>
              <a:defRPr b="0" i="0" sz="2800" u="none" cap="none" strike="noStrike">
                <a:solidFill>
                  <a:schemeClr val="dk1"/>
                </a:solidFill>
                <a:latin typeface="Helvetica Neue"/>
                <a:ea typeface="Helvetica Neue"/>
                <a:cs typeface="Helvetica Neue"/>
                <a:sym typeface="Helvetica Neue"/>
              </a:defRPr>
            </a:lvl2pPr>
            <a:lvl3pPr indent="-355600" lvl="2" marL="1371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Helvetica Neue"/>
                <a:ea typeface="Helvetica Neue"/>
                <a:cs typeface="Helvetica Neue"/>
                <a:sym typeface="Helvetica Neue"/>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Helvetica Neue"/>
                <a:ea typeface="Helvetica Neue"/>
                <a:cs typeface="Helvetica Neue"/>
                <a:sym typeface="Helvetica Neue"/>
              </a:defRPr>
            </a:lvl4pPr>
            <a:lvl5pPr indent="-228600" lvl="4" marL="2286000"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Helvetica Neue"/>
                <a:ea typeface="Helvetica Neue"/>
                <a:cs typeface="Helvetica Neue"/>
                <a:sym typeface="Helvetica Neue"/>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SBU horz_2clr_cmyk.eps" id="127" name="Google Shape;127;p31"/>
          <p:cNvPicPr preferRelativeResize="0"/>
          <p:nvPr/>
        </p:nvPicPr>
        <p:blipFill rotWithShape="1">
          <a:blip r:embed="rId2">
            <a:alphaModFix/>
          </a:blip>
          <a:srcRect b="0" l="0" r="0" t="0"/>
          <a:stretch/>
        </p:blipFill>
        <p:spPr>
          <a:xfrm>
            <a:off x="460375" y="295275"/>
            <a:ext cx="3619500" cy="622300"/>
          </a:xfrm>
          <a:prstGeom prst="rect">
            <a:avLst/>
          </a:prstGeom>
          <a:noFill/>
          <a:ln>
            <a:noFill/>
          </a:ln>
        </p:spPr>
      </p:pic>
      <p:sp>
        <p:nvSpPr>
          <p:cNvPr id="128" name="Google Shape;128;p31"/>
          <p:cNvSpPr/>
          <p:nvPr/>
        </p:nvSpPr>
        <p:spPr>
          <a:xfrm>
            <a:off x="0" y="6278563"/>
            <a:ext cx="9144000" cy="579437"/>
          </a:xfrm>
          <a:prstGeom prst="rect">
            <a:avLst/>
          </a:prstGeom>
          <a:solidFill>
            <a:srgbClr val="B60225"/>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29" name="Google Shape;129;p31"/>
          <p:cNvCxnSpPr/>
          <p:nvPr/>
        </p:nvCxnSpPr>
        <p:spPr>
          <a:xfrm>
            <a:off x="0" y="1082675"/>
            <a:ext cx="9144000" cy="1588"/>
          </a:xfrm>
          <a:prstGeom prst="straightConnector1">
            <a:avLst/>
          </a:prstGeom>
          <a:noFill/>
          <a:ln cap="flat" cmpd="sng" w="12700">
            <a:solidFill>
              <a:srgbClr val="B60225"/>
            </a:solidFill>
            <a:prstDash val="solid"/>
            <a:round/>
            <a:headEnd len="sm" w="sm" type="none"/>
            <a:tailEnd len="sm" w="sm" type="none"/>
          </a:ln>
        </p:spPr>
      </p:cxnSp>
      <p:sp>
        <p:nvSpPr>
          <p:cNvPr id="130" name="Google Shape;130;p31"/>
          <p:cNvSpPr txBox="1"/>
          <p:nvPr/>
        </p:nvSpPr>
        <p:spPr>
          <a:xfrm>
            <a:off x="4816168" y="358419"/>
            <a:ext cx="3950530" cy="381684"/>
          </a:xfrm>
          <a:prstGeom prst="rect">
            <a:avLst/>
          </a:prstGeom>
          <a:noFill/>
          <a:ln>
            <a:noFill/>
          </a:ln>
        </p:spPr>
        <p:txBody>
          <a:bodyPr anchorCtr="0" anchor="t" bIns="45700" lIns="91425" spcFirstLastPara="1" rIns="0" wrap="square" tIns="45700">
            <a:noAutofit/>
          </a:bodyPr>
          <a:lstStyle/>
          <a:p>
            <a:pPr indent="-342900" lvl="0" marL="342900" marR="0" rtl="0" algn="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Center for Inclusive Education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1" name="Shape 131"/>
        <p:cNvGrpSpPr/>
        <p:nvPr/>
      </p:nvGrpSpPr>
      <p:grpSpPr>
        <a:xfrm>
          <a:off x="0" y="0"/>
          <a:ext cx="0" cy="0"/>
          <a:chOff x="0" y="0"/>
          <a:chExt cx="0" cy="0"/>
        </a:xfrm>
      </p:grpSpPr>
      <p:pic>
        <p:nvPicPr>
          <p:cNvPr descr="PPTbackground_Red.jpg" id="132" name="Google Shape;132;p32"/>
          <p:cNvPicPr preferRelativeResize="0"/>
          <p:nvPr/>
        </p:nvPicPr>
        <p:blipFill rotWithShape="1">
          <a:blip r:embed="rId1">
            <a:alphaModFix/>
          </a:blip>
          <a:srcRect b="97814" l="0" r="0" t="0"/>
          <a:stretch/>
        </p:blipFill>
        <p:spPr>
          <a:xfrm flipH="1">
            <a:off x="0" y="0"/>
            <a:ext cx="9144000" cy="149225"/>
          </a:xfrm>
          <a:prstGeom prst="rect">
            <a:avLst/>
          </a:prstGeom>
          <a:noFill/>
          <a:ln>
            <a:noFill/>
          </a:ln>
          <a:effectLst>
            <a:outerShdw blurRad="136525" rotWithShape="0" algn="tl" dir="2700000" dist="38100">
              <a:srgbClr val="000000">
                <a:alpha val="41960"/>
              </a:srgbClr>
            </a:outerShdw>
          </a:effectLst>
        </p:spPr>
      </p:pic>
      <p:sp>
        <p:nvSpPr>
          <p:cNvPr id="133" name="Google Shape;133;p32"/>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Helvetica Neue"/>
                <a:ea typeface="Helvetica Neue"/>
                <a:cs typeface="Helvetica Neue"/>
                <a:sym typeface="Helvetica Neue"/>
              </a:defRPr>
            </a:lvl1pPr>
            <a:lvl2pPr indent="-406400" lvl="1" marL="914400" marR="0" rtl="0" algn="l">
              <a:lnSpc>
                <a:spcPct val="100000"/>
              </a:lnSpc>
              <a:spcBef>
                <a:spcPts val="560"/>
              </a:spcBef>
              <a:spcAft>
                <a:spcPts val="0"/>
              </a:spcAft>
              <a:buClr>
                <a:schemeClr val="dk1"/>
              </a:buClr>
              <a:buSzPts val="2800"/>
              <a:buFont typeface="Merriweather Sans"/>
              <a:buChar char="–"/>
              <a:defRPr b="0" i="0" sz="2800" u="none" cap="none" strike="noStrike">
                <a:solidFill>
                  <a:schemeClr val="dk1"/>
                </a:solidFill>
                <a:latin typeface="Helvetica Neue"/>
                <a:ea typeface="Helvetica Neue"/>
                <a:cs typeface="Helvetica Neue"/>
                <a:sym typeface="Helvetica Neue"/>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Helvetica Neue"/>
                <a:ea typeface="Helvetica Neue"/>
                <a:cs typeface="Helvetica Neue"/>
                <a:sym typeface="Helvetica Neue"/>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Helvetica Neue"/>
                <a:ea typeface="Helvetica Neue"/>
                <a:cs typeface="Helvetica Neue"/>
                <a:sym typeface="Helvetica Neue"/>
              </a:defRPr>
            </a:lvl4pPr>
            <a:lvl5pPr indent="-228600" lvl="4" marL="2286000"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Helvetica Neue"/>
                <a:ea typeface="Helvetica Neue"/>
                <a:cs typeface="Helvetica Neue"/>
                <a:sym typeface="Helvetica Neue"/>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SBU horz_2clr_cmyk.eps" id="134" name="Google Shape;134;p32"/>
          <p:cNvPicPr preferRelativeResize="0"/>
          <p:nvPr/>
        </p:nvPicPr>
        <p:blipFill rotWithShape="1">
          <a:blip r:embed="rId2">
            <a:alphaModFix/>
          </a:blip>
          <a:srcRect b="0" l="0" r="0" t="0"/>
          <a:stretch/>
        </p:blipFill>
        <p:spPr>
          <a:xfrm>
            <a:off x="460375" y="295275"/>
            <a:ext cx="3619500" cy="622300"/>
          </a:xfrm>
          <a:prstGeom prst="rect">
            <a:avLst/>
          </a:prstGeom>
          <a:noFill/>
          <a:ln>
            <a:noFill/>
          </a:ln>
        </p:spPr>
      </p:pic>
      <p:sp>
        <p:nvSpPr>
          <p:cNvPr id="135" name="Google Shape;135;p32"/>
          <p:cNvSpPr/>
          <p:nvPr/>
        </p:nvSpPr>
        <p:spPr>
          <a:xfrm>
            <a:off x="0" y="6278563"/>
            <a:ext cx="9144000" cy="579437"/>
          </a:xfrm>
          <a:prstGeom prst="rect">
            <a:avLst/>
          </a:prstGeom>
          <a:solidFill>
            <a:srgbClr val="B60225"/>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36" name="Google Shape;136;p32"/>
          <p:cNvCxnSpPr/>
          <p:nvPr/>
        </p:nvCxnSpPr>
        <p:spPr>
          <a:xfrm>
            <a:off x="0" y="1082675"/>
            <a:ext cx="9144000" cy="1588"/>
          </a:xfrm>
          <a:prstGeom prst="straightConnector1">
            <a:avLst/>
          </a:prstGeom>
          <a:noFill/>
          <a:ln cap="flat" cmpd="sng" w="12700">
            <a:solidFill>
              <a:srgbClr val="B60225"/>
            </a:solidFill>
            <a:prstDash val="solid"/>
            <a:round/>
            <a:headEnd len="sm" w="sm" type="none"/>
            <a:tailEnd len="sm" w="sm" type="none"/>
          </a:ln>
        </p:spPr>
      </p:cxnSp>
      <p:sp>
        <p:nvSpPr>
          <p:cNvPr id="137" name="Google Shape;137;p32"/>
          <p:cNvSpPr txBox="1"/>
          <p:nvPr/>
        </p:nvSpPr>
        <p:spPr>
          <a:xfrm>
            <a:off x="4816168" y="358419"/>
            <a:ext cx="3950530" cy="381684"/>
          </a:xfrm>
          <a:prstGeom prst="rect">
            <a:avLst/>
          </a:prstGeom>
          <a:noFill/>
          <a:ln>
            <a:noFill/>
          </a:ln>
        </p:spPr>
        <p:txBody>
          <a:bodyPr anchorCtr="0" anchor="t" bIns="45700" lIns="91425" spcFirstLastPara="1" rIns="0" wrap="square" tIns="45700">
            <a:noAutofit/>
          </a:bodyPr>
          <a:lstStyle/>
          <a:p>
            <a:pPr indent="-342900" lvl="0" marL="342900" marR="0" rtl="0" algn="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Center for Inclusive Education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8" name="Shape 138"/>
        <p:cNvGrpSpPr/>
        <p:nvPr/>
      </p:nvGrpSpPr>
      <p:grpSpPr>
        <a:xfrm>
          <a:off x="0" y="0"/>
          <a:ext cx="0" cy="0"/>
          <a:chOff x="0" y="0"/>
          <a:chExt cx="0" cy="0"/>
        </a:xfrm>
      </p:grpSpPr>
      <p:pic>
        <p:nvPicPr>
          <p:cNvPr descr="PPTbackground_Red.jpg" id="139" name="Google Shape;139;p33"/>
          <p:cNvPicPr preferRelativeResize="0"/>
          <p:nvPr/>
        </p:nvPicPr>
        <p:blipFill rotWithShape="1">
          <a:blip r:embed="rId1">
            <a:alphaModFix/>
          </a:blip>
          <a:srcRect b="97814" l="0" r="0" t="0"/>
          <a:stretch/>
        </p:blipFill>
        <p:spPr>
          <a:xfrm flipH="1">
            <a:off x="0" y="0"/>
            <a:ext cx="9144000" cy="149225"/>
          </a:xfrm>
          <a:prstGeom prst="rect">
            <a:avLst/>
          </a:prstGeom>
          <a:noFill/>
          <a:ln>
            <a:noFill/>
          </a:ln>
          <a:effectLst>
            <a:outerShdw blurRad="136525" rotWithShape="0" algn="tl" dir="2700000" dist="38100">
              <a:srgbClr val="000000">
                <a:alpha val="41960"/>
              </a:srgbClr>
            </a:outerShdw>
          </a:effectLst>
        </p:spPr>
      </p:pic>
      <p:sp>
        <p:nvSpPr>
          <p:cNvPr id="140" name="Google Shape;140;p33"/>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Helvetica Neue"/>
                <a:ea typeface="Helvetica Neue"/>
                <a:cs typeface="Helvetica Neue"/>
                <a:sym typeface="Helvetica Neue"/>
              </a:defRPr>
            </a:lvl1pPr>
            <a:lvl2pPr indent="-406400" lvl="1" marL="914400" marR="0" rtl="0" algn="l">
              <a:lnSpc>
                <a:spcPct val="100000"/>
              </a:lnSpc>
              <a:spcBef>
                <a:spcPts val="560"/>
              </a:spcBef>
              <a:spcAft>
                <a:spcPts val="0"/>
              </a:spcAft>
              <a:buClr>
                <a:schemeClr val="dk1"/>
              </a:buClr>
              <a:buSzPts val="2800"/>
              <a:buFont typeface="Merriweather Sans"/>
              <a:buChar char="–"/>
              <a:defRPr b="0" i="0" sz="2800" u="none" cap="none" strike="noStrike">
                <a:solidFill>
                  <a:schemeClr val="dk1"/>
                </a:solidFill>
                <a:latin typeface="Helvetica Neue"/>
                <a:ea typeface="Helvetica Neue"/>
                <a:cs typeface="Helvetica Neue"/>
                <a:sym typeface="Helvetica Neue"/>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Helvetica Neue"/>
                <a:ea typeface="Helvetica Neue"/>
                <a:cs typeface="Helvetica Neue"/>
                <a:sym typeface="Helvetica Neue"/>
              </a:defRPr>
            </a:lvl3pPr>
            <a:lvl4pPr indent="-298450" lvl="3" marL="1828800" marR="0" rtl="0" algn="l">
              <a:lnSpc>
                <a:spcPct val="100000"/>
              </a:lnSpc>
              <a:spcBef>
                <a:spcPts val="220"/>
              </a:spcBef>
              <a:spcAft>
                <a:spcPts val="0"/>
              </a:spcAft>
              <a:buClr>
                <a:schemeClr val="dk1"/>
              </a:buClr>
              <a:buSzPts val="1100"/>
              <a:buFont typeface="Arial"/>
              <a:buChar char="–"/>
              <a:defRPr b="0" i="0" sz="1100" u="none" cap="none" strike="noStrike">
                <a:solidFill>
                  <a:schemeClr val="dk1"/>
                </a:solidFill>
                <a:latin typeface="Helvetica Neue"/>
                <a:ea typeface="Helvetica Neue"/>
                <a:cs typeface="Helvetica Neue"/>
                <a:sym typeface="Helvetica Neue"/>
              </a:defRPr>
            </a:lvl4pPr>
            <a:lvl5pPr indent="-228600" lvl="4" marL="2286000" marR="0" rtl="0" algn="l">
              <a:lnSpc>
                <a:spcPct val="100000"/>
              </a:lnSpc>
              <a:spcBef>
                <a:spcPts val="220"/>
              </a:spcBef>
              <a:spcAft>
                <a:spcPts val="0"/>
              </a:spcAft>
              <a:buClr>
                <a:schemeClr val="dk1"/>
              </a:buClr>
              <a:buSzPts val="1100"/>
              <a:buFont typeface="Arial"/>
              <a:buNone/>
              <a:defRPr b="0" i="0" sz="1100" u="none" cap="none" strike="noStrike">
                <a:solidFill>
                  <a:schemeClr val="dk1"/>
                </a:solidFill>
                <a:latin typeface="Helvetica Neue"/>
                <a:ea typeface="Helvetica Neue"/>
                <a:cs typeface="Helvetica Neue"/>
                <a:sym typeface="Helvetica Neue"/>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SBU horz_2clr_cmyk.eps" id="141" name="Google Shape;141;p33"/>
          <p:cNvPicPr preferRelativeResize="0"/>
          <p:nvPr/>
        </p:nvPicPr>
        <p:blipFill rotWithShape="1">
          <a:blip r:embed="rId2">
            <a:alphaModFix/>
          </a:blip>
          <a:srcRect b="0" l="0" r="0" t="0"/>
          <a:stretch/>
        </p:blipFill>
        <p:spPr>
          <a:xfrm>
            <a:off x="460375" y="295275"/>
            <a:ext cx="3619500" cy="622300"/>
          </a:xfrm>
          <a:prstGeom prst="rect">
            <a:avLst/>
          </a:prstGeom>
          <a:noFill/>
          <a:ln>
            <a:noFill/>
          </a:ln>
        </p:spPr>
      </p:pic>
      <p:sp>
        <p:nvSpPr>
          <p:cNvPr id="142" name="Google Shape;142;p33"/>
          <p:cNvSpPr/>
          <p:nvPr/>
        </p:nvSpPr>
        <p:spPr>
          <a:xfrm>
            <a:off x="0" y="6278563"/>
            <a:ext cx="9144000" cy="579437"/>
          </a:xfrm>
          <a:prstGeom prst="rect">
            <a:avLst/>
          </a:prstGeom>
          <a:solidFill>
            <a:srgbClr val="B60225"/>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43" name="Google Shape;143;p33"/>
          <p:cNvCxnSpPr/>
          <p:nvPr/>
        </p:nvCxnSpPr>
        <p:spPr>
          <a:xfrm>
            <a:off x="0" y="1082675"/>
            <a:ext cx="9144000" cy="1588"/>
          </a:xfrm>
          <a:prstGeom prst="straightConnector1">
            <a:avLst/>
          </a:prstGeom>
          <a:noFill/>
          <a:ln cap="flat" cmpd="sng" w="12700">
            <a:solidFill>
              <a:srgbClr val="B60225"/>
            </a:solidFill>
            <a:prstDash val="solid"/>
            <a:round/>
            <a:headEnd len="sm" w="sm" type="none"/>
            <a:tailEnd len="sm" w="sm" type="none"/>
          </a:ln>
        </p:spPr>
      </p:cxnSp>
      <p:sp>
        <p:nvSpPr>
          <p:cNvPr id="144" name="Google Shape;144;p33"/>
          <p:cNvSpPr txBox="1"/>
          <p:nvPr/>
        </p:nvSpPr>
        <p:spPr>
          <a:xfrm>
            <a:off x="4816168" y="358419"/>
            <a:ext cx="3950530" cy="381684"/>
          </a:xfrm>
          <a:prstGeom prst="rect">
            <a:avLst/>
          </a:prstGeom>
          <a:noFill/>
          <a:ln>
            <a:noFill/>
          </a:ln>
        </p:spPr>
        <p:txBody>
          <a:bodyPr anchorCtr="0" anchor="t" bIns="45700" lIns="91425" spcFirstLastPara="1" rIns="0" wrap="square" tIns="45700">
            <a:noAutofit/>
          </a:bodyPr>
          <a:lstStyle/>
          <a:p>
            <a:pPr indent="-342900" lvl="0" marL="342900" marR="0" rtl="0" algn="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Center for Inclusive Education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5" name="Shape 145"/>
        <p:cNvGrpSpPr/>
        <p:nvPr/>
      </p:nvGrpSpPr>
      <p:grpSpPr>
        <a:xfrm>
          <a:off x="0" y="0"/>
          <a:ext cx="0" cy="0"/>
          <a:chOff x="0" y="0"/>
          <a:chExt cx="0" cy="0"/>
        </a:xfrm>
      </p:grpSpPr>
      <p:pic>
        <p:nvPicPr>
          <p:cNvPr descr="PPTbackground_Red.jpg" id="146" name="Google Shape;146;p34"/>
          <p:cNvPicPr preferRelativeResize="0"/>
          <p:nvPr/>
        </p:nvPicPr>
        <p:blipFill rotWithShape="1">
          <a:blip r:embed="rId1">
            <a:alphaModFix/>
          </a:blip>
          <a:srcRect b="97814" l="0" r="0" t="0"/>
          <a:stretch/>
        </p:blipFill>
        <p:spPr>
          <a:xfrm flipH="1">
            <a:off x="0" y="0"/>
            <a:ext cx="9144000" cy="149225"/>
          </a:xfrm>
          <a:prstGeom prst="rect">
            <a:avLst/>
          </a:prstGeom>
          <a:noFill/>
          <a:ln>
            <a:noFill/>
          </a:ln>
          <a:effectLst>
            <a:outerShdw blurRad="136525" rotWithShape="0" algn="tl" dir="2700000" dist="38100">
              <a:srgbClr val="000000">
                <a:alpha val="41960"/>
              </a:srgbClr>
            </a:outerShdw>
          </a:effectLst>
        </p:spPr>
      </p:pic>
      <p:sp>
        <p:nvSpPr>
          <p:cNvPr id="147" name="Google Shape;147;p34"/>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Helvetica Neue"/>
                <a:ea typeface="Helvetica Neue"/>
                <a:cs typeface="Helvetica Neue"/>
                <a:sym typeface="Helvetica Neue"/>
              </a:defRPr>
            </a:lvl1pPr>
            <a:lvl2pPr indent="-406400" lvl="1" marL="914400" marR="0" rtl="0" algn="l">
              <a:lnSpc>
                <a:spcPct val="100000"/>
              </a:lnSpc>
              <a:spcBef>
                <a:spcPts val="560"/>
              </a:spcBef>
              <a:spcAft>
                <a:spcPts val="0"/>
              </a:spcAft>
              <a:buClr>
                <a:schemeClr val="dk1"/>
              </a:buClr>
              <a:buSzPts val="2800"/>
              <a:buFont typeface="Merriweather Sans"/>
              <a:buChar char="–"/>
              <a:defRPr b="0" i="0" sz="2800" u="none" cap="none" strike="noStrike">
                <a:solidFill>
                  <a:schemeClr val="dk1"/>
                </a:solidFill>
                <a:latin typeface="Helvetica Neue"/>
                <a:ea typeface="Helvetica Neue"/>
                <a:cs typeface="Helvetica Neue"/>
                <a:sym typeface="Helvetica Neue"/>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Helvetica Neue"/>
                <a:ea typeface="Helvetica Neue"/>
                <a:cs typeface="Helvetica Neue"/>
                <a:sym typeface="Helvetica Neue"/>
              </a:defRPr>
            </a:lvl3pPr>
            <a:lvl4pPr indent="-298450" lvl="3" marL="1828800" marR="0" rtl="0" algn="l">
              <a:lnSpc>
                <a:spcPct val="100000"/>
              </a:lnSpc>
              <a:spcBef>
                <a:spcPts val="220"/>
              </a:spcBef>
              <a:spcAft>
                <a:spcPts val="0"/>
              </a:spcAft>
              <a:buClr>
                <a:schemeClr val="dk1"/>
              </a:buClr>
              <a:buSzPts val="1100"/>
              <a:buFont typeface="Arial"/>
              <a:buChar char="–"/>
              <a:defRPr b="0" i="0" sz="1100" u="none" cap="none" strike="noStrike">
                <a:solidFill>
                  <a:schemeClr val="dk1"/>
                </a:solidFill>
                <a:latin typeface="Helvetica Neue"/>
                <a:ea typeface="Helvetica Neue"/>
                <a:cs typeface="Helvetica Neue"/>
                <a:sym typeface="Helvetica Neue"/>
              </a:defRPr>
            </a:lvl4pPr>
            <a:lvl5pPr indent="-228600" lvl="4" marL="2286000" marR="0" rtl="0" algn="l">
              <a:lnSpc>
                <a:spcPct val="100000"/>
              </a:lnSpc>
              <a:spcBef>
                <a:spcPts val="220"/>
              </a:spcBef>
              <a:spcAft>
                <a:spcPts val="0"/>
              </a:spcAft>
              <a:buClr>
                <a:schemeClr val="dk1"/>
              </a:buClr>
              <a:buSzPts val="1100"/>
              <a:buFont typeface="Arial"/>
              <a:buNone/>
              <a:defRPr b="0" i="0" sz="1100" u="none" cap="none" strike="noStrike">
                <a:solidFill>
                  <a:schemeClr val="dk1"/>
                </a:solidFill>
                <a:latin typeface="Helvetica Neue"/>
                <a:ea typeface="Helvetica Neue"/>
                <a:cs typeface="Helvetica Neue"/>
                <a:sym typeface="Helvetica Neue"/>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SBU horz_2clr_cmyk.eps" id="148" name="Google Shape;148;p34"/>
          <p:cNvPicPr preferRelativeResize="0"/>
          <p:nvPr/>
        </p:nvPicPr>
        <p:blipFill rotWithShape="1">
          <a:blip r:embed="rId2">
            <a:alphaModFix/>
          </a:blip>
          <a:srcRect b="0" l="0" r="0" t="0"/>
          <a:stretch/>
        </p:blipFill>
        <p:spPr>
          <a:xfrm>
            <a:off x="460375" y="295275"/>
            <a:ext cx="3619500" cy="622300"/>
          </a:xfrm>
          <a:prstGeom prst="rect">
            <a:avLst/>
          </a:prstGeom>
          <a:noFill/>
          <a:ln>
            <a:noFill/>
          </a:ln>
        </p:spPr>
      </p:pic>
      <p:sp>
        <p:nvSpPr>
          <p:cNvPr id="149" name="Google Shape;149;p34"/>
          <p:cNvSpPr/>
          <p:nvPr/>
        </p:nvSpPr>
        <p:spPr>
          <a:xfrm>
            <a:off x="0" y="6278563"/>
            <a:ext cx="9144000" cy="579437"/>
          </a:xfrm>
          <a:prstGeom prst="rect">
            <a:avLst/>
          </a:prstGeom>
          <a:solidFill>
            <a:srgbClr val="B60225"/>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50" name="Google Shape;150;p34"/>
          <p:cNvCxnSpPr/>
          <p:nvPr/>
        </p:nvCxnSpPr>
        <p:spPr>
          <a:xfrm>
            <a:off x="0" y="1082675"/>
            <a:ext cx="9144000" cy="1588"/>
          </a:xfrm>
          <a:prstGeom prst="straightConnector1">
            <a:avLst/>
          </a:prstGeom>
          <a:noFill/>
          <a:ln cap="flat" cmpd="sng" w="12700">
            <a:solidFill>
              <a:srgbClr val="B60225"/>
            </a:solidFill>
            <a:prstDash val="solid"/>
            <a:round/>
            <a:headEnd len="sm" w="sm" type="none"/>
            <a:tailEnd len="sm" w="sm" type="none"/>
          </a:ln>
        </p:spPr>
      </p:cxnSp>
      <p:sp>
        <p:nvSpPr>
          <p:cNvPr id="151" name="Google Shape;151;p34"/>
          <p:cNvSpPr txBox="1"/>
          <p:nvPr/>
        </p:nvSpPr>
        <p:spPr>
          <a:xfrm>
            <a:off x="4816168" y="358419"/>
            <a:ext cx="3950530" cy="381684"/>
          </a:xfrm>
          <a:prstGeom prst="rect">
            <a:avLst/>
          </a:prstGeom>
          <a:noFill/>
          <a:ln>
            <a:noFill/>
          </a:ln>
        </p:spPr>
        <p:txBody>
          <a:bodyPr anchorCtr="0" anchor="t" bIns="45700" lIns="91425" spcFirstLastPara="1" rIns="0" wrap="square" tIns="45700">
            <a:noAutofit/>
          </a:bodyPr>
          <a:lstStyle/>
          <a:p>
            <a:pPr indent="-342900" lvl="0" marL="342900" marR="0" rtl="0" algn="r">
              <a:lnSpc>
                <a:spcPct val="100000"/>
              </a:lnSpc>
              <a:spcBef>
                <a:spcPts val="0"/>
              </a:spcBef>
              <a:spcAft>
                <a:spcPts val="0"/>
              </a:spcAft>
              <a:buClr>
                <a:schemeClr val="dk1"/>
              </a:buClr>
              <a:buSzPts val="2400"/>
              <a:buFont typeface="Times New Roman"/>
              <a:buNone/>
            </a:pPr>
            <a:r>
              <a:rPr b="0" i="0" lang="en-US" sz="2400" u="none" cap="none" strike="noStrike">
                <a:solidFill>
                  <a:schemeClr val="dk1"/>
                </a:solidFill>
                <a:latin typeface="Times New Roman"/>
                <a:ea typeface="Times New Roman"/>
                <a:cs typeface="Times New Roman"/>
                <a:sym typeface="Times New Roman"/>
              </a:rPr>
              <a:t>Center for Inclusive Education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11.gif"/><Relationship Id="rId4" Type="http://schemas.openxmlformats.org/officeDocument/2006/relationships/hyperlink" Target="https://howtosavetheworld.ca/2015/04/08/several-short-sentences-about-learning/" TargetMode="External"/><Relationship Id="rId5" Type="http://schemas.openxmlformats.org/officeDocument/2006/relationships/hyperlink" Target="https://creativecommons.org/licenses/by-nc-sa/3.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21.jpg"/><Relationship Id="rId4" Type="http://schemas.openxmlformats.org/officeDocument/2006/relationships/image" Target="../media/image18.png"/><Relationship Id="rId5" Type="http://schemas.openxmlformats.org/officeDocument/2006/relationships/image" Target="../media/image7.jpg"/><Relationship Id="rId6" Type="http://schemas.openxmlformats.org/officeDocument/2006/relationships/image" Target="../media/image2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2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hyperlink" Target="http://studentaffairs.stonybrook.edu/caps/index.shtml"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hyperlink" Target="http://www.stonybrook.edu/diversity/"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9.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image" Target="../media/image27.jpg"/><Relationship Id="rId4" Type="http://schemas.openxmlformats.org/officeDocument/2006/relationships/hyperlink" Target="http://basicblogtips.com/blog-trust-factor.html" TargetMode="External"/><Relationship Id="rId5" Type="http://schemas.openxmlformats.org/officeDocument/2006/relationships/hyperlink" Target="https://creativecommons.org/licenses/by-nc-nd/3.0/"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 Id="rId3" Type="http://schemas.openxmlformats.org/officeDocument/2006/relationships/image" Target="../media/image28.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hyperlink" Target="mailto:bsd_chem@stonybrook.edu" TargetMode="Externa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50"/>
          <p:cNvSpPr txBox="1"/>
          <p:nvPr>
            <p:ph type="ctrTitle"/>
          </p:nvPr>
        </p:nvSpPr>
        <p:spPr>
          <a:xfrm>
            <a:off x="833239" y="1122363"/>
            <a:ext cx="7623607" cy="23876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48148"/>
              <a:buFont typeface="Calibri"/>
              <a:buNone/>
            </a:pPr>
            <a:r>
              <a:rPr lang="en-US">
                <a:latin typeface="Helvetica Neue"/>
                <a:ea typeface="Helvetica Neue"/>
                <a:cs typeface="Helvetica Neue"/>
                <a:sym typeface="Helvetica Neue"/>
              </a:rPr>
              <a:t>Chemistry URM Women Professional Mentorship Program: </a:t>
            </a:r>
            <a:br>
              <a:rPr lang="en-US">
                <a:latin typeface="Helvetica Neue"/>
                <a:ea typeface="Helvetica Neue"/>
                <a:cs typeface="Helvetica Neue"/>
                <a:sym typeface="Helvetica Neue"/>
              </a:rPr>
            </a:br>
            <a:r>
              <a:rPr lang="en-US" sz="3400">
                <a:latin typeface="Helvetica Neue"/>
                <a:ea typeface="Helvetica Neue"/>
                <a:cs typeface="Helvetica Neue"/>
                <a:sym typeface="Helvetica Neue"/>
              </a:rPr>
              <a:t>Introduction and Workshop #1</a:t>
            </a:r>
            <a:endParaRPr/>
          </a:p>
        </p:txBody>
      </p:sp>
      <p:sp>
        <p:nvSpPr>
          <p:cNvPr id="252" name="Google Shape;252;p50"/>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p>
            <a:pPr indent="-406400" lvl="0" marL="457200" rtl="0" algn="ctr">
              <a:lnSpc>
                <a:spcPct val="90000"/>
              </a:lnSpc>
              <a:spcBef>
                <a:spcPts val="750"/>
              </a:spcBef>
              <a:spcAft>
                <a:spcPts val="0"/>
              </a:spcAft>
              <a:buClr>
                <a:schemeClr val="dk1"/>
              </a:buClr>
              <a:buSzPts val="2400"/>
              <a:buNone/>
            </a:pPr>
            <a:r>
              <a:rPr lang="en-US">
                <a:latin typeface="Helvetica Neue"/>
                <a:ea typeface="Helvetica Neue"/>
                <a:cs typeface="Helvetica Neue"/>
                <a:sym typeface="Helvetica Neue"/>
              </a:rPr>
              <a:t>Hosted by </a:t>
            </a:r>
            <a:endParaRPr/>
          </a:p>
          <a:p>
            <a:pPr indent="-406400" lvl="0" marL="457200" rtl="0" algn="ctr">
              <a:lnSpc>
                <a:spcPct val="90000"/>
              </a:lnSpc>
              <a:spcBef>
                <a:spcPts val="750"/>
              </a:spcBef>
              <a:spcAft>
                <a:spcPts val="0"/>
              </a:spcAft>
              <a:buClr>
                <a:schemeClr val="dk1"/>
              </a:buClr>
              <a:buSzPts val="2400"/>
              <a:buNone/>
            </a:pPr>
            <a:r>
              <a:rPr lang="en-US">
                <a:latin typeface="Helvetica Neue"/>
                <a:ea typeface="Helvetica Neue"/>
                <a:cs typeface="Helvetica Neue"/>
                <a:sym typeface="Helvetica Neue"/>
              </a:rPr>
              <a:t>The Bridging Science and Diversity Committee</a:t>
            </a:r>
            <a:endParaRPr/>
          </a:p>
        </p:txBody>
      </p:sp>
      <p:sp>
        <p:nvSpPr>
          <p:cNvPr id="253" name="Google Shape;253;p5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2"/>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Mentoring critical factor in</a:t>
            </a:r>
            <a:endParaRPr/>
          </a:p>
          <a:p>
            <a:pPr indent="-285750" lvl="1" marL="742950" rtl="0" algn="l">
              <a:lnSpc>
                <a:spcPct val="100000"/>
              </a:lnSpc>
              <a:spcBef>
                <a:spcPts val="560"/>
              </a:spcBef>
              <a:spcAft>
                <a:spcPts val="0"/>
              </a:spcAft>
              <a:buClr>
                <a:schemeClr val="dk1"/>
              </a:buClr>
              <a:buSzPts val="2800"/>
              <a:buChar char="–"/>
            </a:pPr>
            <a:r>
              <a:rPr lang="en-US"/>
              <a:t>Enhancing the academic and professional development of students</a:t>
            </a:r>
            <a:endParaRPr/>
          </a:p>
          <a:p>
            <a:pPr indent="-285750" lvl="1" marL="742950" rtl="0" algn="l">
              <a:lnSpc>
                <a:spcPct val="100000"/>
              </a:lnSpc>
              <a:spcBef>
                <a:spcPts val="560"/>
              </a:spcBef>
              <a:spcAft>
                <a:spcPts val="0"/>
              </a:spcAft>
              <a:buClr>
                <a:schemeClr val="dk1"/>
              </a:buClr>
              <a:buSzPts val="2800"/>
              <a:buChar char="–"/>
            </a:pPr>
            <a:r>
              <a:rPr lang="en-US"/>
              <a:t>Engaging and retaining students in STEM graduate programs</a:t>
            </a:r>
            <a:endParaRPr/>
          </a:p>
          <a:p>
            <a:pPr indent="-285750" lvl="1" marL="742950" rtl="0" algn="l">
              <a:lnSpc>
                <a:spcPct val="100000"/>
              </a:lnSpc>
              <a:spcBef>
                <a:spcPts val="560"/>
              </a:spcBef>
              <a:spcAft>
                <a:spcPts val="0"/>
              </a:spcAft>
              <a:buClr>
                <a:schemeClr val="dk1"/>
              </a:buClr>
              <a:buSzPts val="2800"/>
              <a:buChar char="–"/>
            </a:pPr>
            <a:r>
              <a:rPr lang="en-US"/>
              <a:t>Increasing the participation of groups traditionally underrepresented in academia</a:t>
            </a:r>
            <a:endParaRPr/>
          </a:p>
          <a:p>
            <a:pPr indent="-285750" lvl="1" marL="742950" rtl="0" algn="l">
              <a:lnSpc>
                <a:spcPct val="100000"/>
              </a:lnSpc>
              <a:spcBef>
                <a:spcPts val="560"/>
              </a:spcBef>
              <a:spcAft>
                <a:spcPts val="0"/>
              </a:spcAft>
              <a:buClr>
                <a:schemeClr val="dk1"/>
              </a:buClr>
              <a:buSzPts val="2800"/>
              <a:buChar char="–"/>
            </a:pPr>
            <a:r>
              <a:rPr lang="en-US"/>
              <a:t>Promoting and advancing of employees in academia, government, and industry</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3"/>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p>
            <a:pPr indent="-342900" lvl="0" marL="342900" rtl="0" algn="l">
              <a:lnSpc>
                <a:spcPct val="100000"/>
              </a:lnSpc>
              <a:spcBef>
                <a:spcPts val="0"/>
              </a:spcBef>
              <a:spcAft>
                <a:spcPts val="0"/>
              </a:spcAft>
              <a:buClr>
                <a:schemeClr val="dk1"/>
              </a:buClr>
              <a:buSzPts val="2800"/>
              <a:buChar char="•"/>
            </a:pPr>
            <a:r>
              <a:rPr lang="en-US" sz="2800"/>
              <a:t>Roots of mentoring</a:t>
            </a:r>
            <a:endParaRPr/>
          </a:p>
          <a:p>
            <a:pPr indent="-285750" lvl="1" marL="742950" rtl="0" algn="l">
              <a:lnSpc>
                <a:spcPct val="100000"/>
              </a:lnSpc>
              <a:spcBef>
                <a:spcPts val="480"/>
              </a:spcBef>
              <a:spcAft>
                <a:spcPts val="0"/>
              </a:spcAft>
              <a:buClr>
                <a:schemeClr val="dk1"/>
              </a:buClr>
              <a:buSzPts val="2400"/>
              <a:buChar char="–"/>
            </a:pPr>
            <a:r>
              <a:rPr lang="en-US" sz="2400"/>
              <a:t>Historically, mentoring has been one-to-one relationship where an experienced mentor serves to guide and morally support a less experienced mentee</a:t>
            </a:r>
            <a:endParaRPr/>
          </a:p>
          <a:p>
            <a:pPr indent="-228600" lvl="2" marL="1143000" rtl="0" algn="l">
              <a:lnSpc>
                <a:spcPct val="100000"/>
              </a:lnSpc>
              <a:spcBef>
                <a:spcPts val="400"/>
              </a:spcBef>
              <a:spcAft>
                <a:spcPts val="0"/>
              </a:spcAft>
              <a:buClr>
                <a:schemeClr val="dk1"/>
              </a:buClr>
              <a:buSzPts val="2000"/>
              <a:buChar char="•"/>
            </a:pPr>
            <a:r>
              <a:rPr lang="en-US" sz="2000"/>
              <a:t>New models of mentoring allow for different types of mentoring relationships </a:t>
            </a:r>
            <a:endParaRPr/>
          </a:p>
          <a:p>
            <a:pPr indent="-228600" lvl="3" marL="1600200" rtl="0" algn="l">
              <a:lnSpc>
                <a:spcPct val="100000"/>
              </a:lnSpc>
              <a:spcBef>
                <a:spcPts val="360"/>
              </a:spcBef>
              <a:spcAft>
                <a:spcPts val="0"/>
              </a:spcAft>
              <a:buClr>
                <a:schemeClr val="dk1"/>
              </a:buClr>
              <a:buSzPts val="1800"/>
              <a:buChar char="–"/>
            </a:pPr>
            <a:r>
              <a:rPr lang="en-US" sz="1800"/>
              <a:t>Online relationships</a:t>
            </a:r>
            <a:endParaRPr/>
          </a:p>
          <a:p>
            <a:pPr indent="-228600" lvl="3" marL="1600200" rtl="0" algn="l">
              <a:lnSpc>
                <a:spcPct val="100000"/>
              </a:lnSpc>
              <a:spcBef>
                <a:spcPts val="360"/>
              </a:spcBef>
              <a:spcAft>
                <a:spcPts val="0"/>
              </a:spcAft>
              <a:buClr>
                <a:schemeClr val="dk1"/>
              </a:buClr>
              <a:buSzPts val="1800"/>
              <a:buChar char="–"/>
            </a:pPr>
            <a:r>
              <a:rPr lang="en-US" sz="1800"/>
              <a:t>Professional organizations/mentoring</a:t>
            </a:r>
            <a:endParaRPr/>
          </a:p>
          <a:p>
            <a:pPr indent="-228600" lvl="3" marL="1600200" rtl="0" algn="l">
              <a:lnSpc>
                <a:spcPct val="100000"/>
              </a:lnSpc>
              <a:spcBef>
                <a:spcPts val="360"/>
              </a:spcBef>
              <a:spcAft>
                <a:spcPts val="0"/>
              </a:spcAft>
              <a:buClr>
                <a:schemeClr val="dk1"/>
              </a:buClr>
              <a:buSzPts val="1800"/>
              <a:buChar char="–"/>
            </a:pPr>
            <a:r>
              <a:rPr lang="en-US" sz="1800"/>
              <a:t>Peer mentoring</a:t>
            </a:r>
            <a:endParaRPr/>
          </a:p>
          <a:p>
            <a:pPr indent="-139700" lvl="0" marL="342900" rtl="0" algn="l">
              <a:lnSpc>
                <a:spcPct val="100000"/>
              </a:lnSpc>
              <a:spcBef>
                <a:spcPts val="640"/>
              </a:spcBef>
              <a:spcAft>
                <a:spcPts val="0"/>
              </a:spcAft>
              <a:buClr>
                <a:schemeClr val="dk1"/>
              </a:buClr>
              <a:buSzPts val="3200"/>
              <a:buNone/>
            </a:pPr>
            <a:r>
              <a:t/>
            </a:r>
            <a:endParaRPr/>
          </a:p>
        </p:txBody>
      </p:sp>
      <p:pic>
        <p:nvPicPr>
          <p:cNvPr id="356" name="Google Shape;356;p3"/>
          <p:cNvPicPr preferRelativeResize="0"/>
          <p:nvPr/>
        </p:nvPicPr>
        <p:blipFill rotWithShape="1">
          <a:blip r:embed="rId3">
            <a:alphaModFix/>
          </a:blip>
          <a:srcRect b="0" l="0" r="0" t="0"/>
          <a:stretch/>
        </p:blipFill>
        <p:spPr>
          <a:xfrm flipH="1">
            <a:off x="5929827" y="3512127"/>
            <a:ext cx="2349766" cy="2479964"/>
          </a:xfrm>
          <a:prstGeom prst="rect">
            <a:avLst/>
          </a:prstGeom>
          <a:noFill/>
          <a:ln>
            <a:noFill/>
          </a:ln>
        </p:spPr>
      </p:pic>
      <p:sp>
        <p:nvSpPr>
          <p:cNvPr id="357" name="Google Shape;357;p3"/>
          <p:cNvSpPr/>
          <p:nvPr/>
        </p:nvSpPr>
        <p:spPr>
          <a:xfrm>
            <a:off x="1791856" y="3943928"/>
            <a:ext cx="4184072" cy="701964"/>
          </a:xfrm>
          <a:prstGeom prst="rect">
            <a:avLst/>
          </a:prstGeom>
          <a:no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gtEl>
                                        <p:attrNameLst>
                                          <p:attrName>style.visibility</p:attrName>
                                        </p:attrNameLst>
                                      </p:cBhvr>
                                      <p:to>
                                        <p:strVal val="visible"/>
                                      </p:to>
                                    </p:set>
                                    <p:animEffect filter="fade" transition="in">
                                      <p:cBhvr>
                                        <p:cTn dur="500"/>
                                        <p:tgtEl>
                                          <p:spTgt spid="3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4"/>
          <p:cNvSpPr txBox="1"/>
          <p:nvPr>
            <p:ph idx="1" type="body"/>
          </p:nvPr>
        </p:nvSpPr>
        <p:spPr>
          <a:xfrm>
            <a:off x="458788" y="1173314"/>
            <a:ext cx="8229600" cy="2652952"/>
          </a:xfrm>
          <a:prstGeom prst="rect">
            <a:avLst/>
          </a:prstGeom>
          <a:noFill/>
          <a:ln>
            <a:noFill/>
          </a:ln>
        </p:spPr>
        <p:txBody>
          <a:bodyPr anchorCtr="0" anchor="t" bIns="45700" lIns="0" spcFirstLastPara="1" rIns="91425" wrap="square" tIns="45700">
            <a:noAutofit/>
          </a:bodyPr>
          <a:lstStyle/>
          <a:p>
            <a:pPr indent="-342900" lvl="0" marL="342900" rtl="0" algn="l">
              <a:lnSpc>
                <a:spcPct val="100000"/>
              </a:lnSpc>
              <a:spcBef>
                <a:spcPts val="0"/>
              </a:spcBef>
              <a:spcAft>
                <a:spcPts val="0"/>
              </a:spcAft>
              <a:buClr>
                <a:schemeClr val="dk1"/>
              </a:buClr>
              <a:buSzPts val="2800"/>
              <a:buChar char="•"/>
            </a:pPr>
            <a:r>
              <a:rPr lang="en-US" sz="2800"/>
              <a:t>Why peer mentoring?</a:t>
            </a:r>
            <a:endParaRPr/>
          </a:p>
          <a:p>
            <a:pPr indent="-285750" lvl="1" marL="742950" rtl="0" algn="l">
              <a:lnSpc>
                <a:spcPct val="100000"/>
              </a:lnSpc>
              <a:spcBef>
                <a:spcPts val="480"/>
              </a:spcBef>
              <a:spcAft>
                <a:spcPts val="0"/>
              </a:spcAft>
              <a:buClr>
                <a:schemeClr val="dk1"/>
              </a:buClr>
              <a:buSzPts val="2400"/>
              <a:buChar char="–"/>
            </a:pPr>
            <a:r>
              <a:rPr lang="en-US" sz="2400"/>
              <a:t>In general, people take their peers’ perspectives very seriously.</a:t>
            </a:r>
            <a:endParaRPr/>
          </a:p>
          <a:p>
            <a:pPr indent="-285750" lvl="1" marL="742950" rtl="0" algn="l">
              <a:lnSpc>
                <a:spcPct val="100000"/>
              </a:lnSpc>
              <a:spcBef>
                <a:spcPts val="480"/>
              </a:spcBef>
              <a:spcAft>
                <a:spcPts val="0"/>
              </a:spcAft>
              <a:buClr>
                <a:schemeClr val="dk1"/>
              </a:buClr>
              <a:buSzPts val="2400"/>
              <a:buChar char="–"/>
            </a:pPr>
            <a:r>
              <a:rPr lang="en-US" sz="2400"/>
              <a:t>Due to the similarity in age of peer mentors to their mentees, mentees might also feel more comfortable sharing concerns and problems with their mentors.</a:t>
            </a:r>
            <a:endParaRPr/>
          </a:p>
        </p:txBody>
      </p:sp>
      <p:pic>
        <p:nvPicPr>
          <p:cNvPr id="364" name="Google Shape;364;p4"/>
          <p:cNvPicPr preferRelativeResize="0"/>
          <p:nvPr/>
        </p:nvPicPr>
        <p:blipFill rotWithShape="1">
          <a:blip r:embed="rId3">
            <a:alphaModFix/>
          </a:blip>
          <a:srcRect b="0" l="0" r="0" t="0"/>
          <a:stretch/>
        </p:blipFill>
        <p:spPr>
          <a:xfrm>
            <a:off x="5785189" y="3983278"/>
            <a:ext cx="2672089" cy="1943458"/>
          </a:xfrm>
          <a:prstGeom prst="rect">
            <a:avLst/>
          </a:prstGeom>
          <a:noFill/>
          <a:ln>
            <a:noFill/>
          </a:ln>
        </p:spPr>
      </p:pic>
      <p:sp>
        <p:nvSpPr>
          <p:cNvPr id="365" name="Google Shape;365;p4"/>
          <p:cNvSpPr txBox="1"/>
          <p:nvPr/>
        </p:nvSpPr>
        <p:spPr>
          <a:xfrm>
            <a:off x="5271623" y="5926736"/>
            <a:ext cx="369922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sng" cap="none" strike="noStrike">
                <a:solidFill>
                  <a:schemeClr val="dk1"/>
                </a:solidFill>
                <a:latin typeface="Arial"/>
                <a:ea typeface="Arial"/>
                <a:cs typeface="Arial"/>
                <a:sym typeface="Arial"/>
                <a:hlinkClick r:id="rId4">
                  <a:extLst>
                    <a:ext uri="{A12FA001-AC4F-418D-AE19-62706E023703}">
                      <ahyp:hlinkClr val="tx"/>
                    </a:ext>
                  </a:extLst>
                </a:hlinkClick>
              </a:rPr>
              <a:t>This Photo</a:t>
            </a:r>
            <a:r>
              <a:rPr b="0" i="0" lang="en-US" sz="900" u="none" cap="none" strike="noStrike">
                <a:solidFill>
                  <a:schemeClr val="dk1"/>
                </a:solidFill>
                <a:latin typeface="Arial"/>
                <a:ea typeface="Arial"/>
                <a:cs typeface="Arial"/>
                <a:sym typeface="Arial"/>
              </a:rPr>
              <a:t> by Unknown Author is licensed under </a:t>
            </a:r>
            <a:r>
              <a:rPr b="0" i="0" lang="en-US" sz="900" u="sng" cap="none" strike="noStrike">
                <a:solidFill>
                  <a:schemeClr val="dk1"/>
                </a:solidFill>
                <a:latin typeface="Arial"/>
                <a:ea typeface="Arial"/>
                <a:cs typeface="Arial"/>
                <a:sym typeface="Arial"/>
                <a:hlinkClick r:id="rId5">
                  <a:extLst>
                    <a:ext uri="{A12FA001-AC4F-418D-AE19-62706E023703}">
                      <ahyp:hlinkClr val="tx"/>
                    </a:ext>
                  </a:extLst>
                </a:hlinkClick>
              </a:rPr>
              <a:t>CC BY-SA-NC</a:t>
            </a:r>
            <a:endParaRPr b="0" i="0" sz="900" u="none" cap="none" strike="noStrike">
              <a:solidFill>
                <a:schemeClr val="dk1"/>
              </a:solidFill>
              <a:latin typeface="Arial"/>
              <a:ea typeface="Arial"/>
              <a:cs typeface="Arial"/>
              <a:sym typeface="Arial"/>
            </a:endParaRPr>
          </a:p>
        </p:txBody>
      </p:sp>
      <p:sp>
        <p:nvSpPr>
          <p:cNvPr id="366" name="Google Shape;366;p4"/>
          <p:cNvSpPr txBox="1"/>
          <p:nvPr/>
        </p:nvSpPr>
        <p:spPr>
          <a:xfrm>
            <a:off x="455612" y="3717931"/>
            <a:ext cx="5098467" cy="2328805"/>
          </a:xfrm>
          <a:prstGeom prst="rect">
            <a:avLst/>
          </a:prstGeom>
          <a:noFill/>
          <a:ln>
            <a:noFill/>
          </a:ln>
        </p:spPr>
        <p:txBody>
          <a:bodyPr anchorCtr="0" anchor="t" bIns="45700" lIns="0"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Arial"/>
              <a:buChar char="•"/>
            </a:pPr>
            <a:r>
              <a:rPr b="0" i="0" lang="en-US" sz="2800" u="none" cap="none" strike="noStrike">
                <a:solidFill>
                  <a:schemeClr val="dk1"/>
                </a:solidFill>
                <a:latin typeface="Helvetica Neue"/>
                <a:ea typeface="Helvetica Neue"/>
                <a:cs typeface="Helvetica Neue"/>
                <a:sym typeface="Helvetica Neue"/>
              </a:rPr>
              <a:t>Why professional mentoring?</a:t>
            </a:r>
            <a:endParaRPr b="0" i="0" sz="3200" u="none" cap="none" strike="noStrike">
              <a:solidFill>
                <a:schemeClr val="dk1"/>
              </a:solidFill>
              <a:latin typeface="Helvetica Neue"/>
              <a:ea typeface="Helvetica Neue"/>
              <a:cs typeface="Helvetica Neue"/>
              <a:sym typeface="Helvetica Neue"/>
            </a:endParaRPr>
          </a:p>
          <a:p>
            <a:pPr indent="-285750" lvl="1" marL="742950" marR="0" rtl="0" algn="l">
              <a:lnSpc>
                <a:spcPct val="100000"/>
              </a:lnSpc>
              <a:spcBef>
                <a:spcPts val="480"/>
              </a:spcBef>
              <a:spcAft>
                <a:spcPts val="0"/>
              </a:spcAft>
              <a:buClr>
                <a:schemeClr val="dk1"/>
              </a:buClr>
              <a:buSzPts val="2400"/>
              <a:buFont typeface="Merriweather Sans"/>
              <a:buChar char="–"/>
            </a:pPr>
            <a:r>
              <a:rPr b="0" i="0" lang="en-US" sz="2400" u="none" cap="none" strike="noStrike">
                <a:solidFill>
                  <a:schemeClr val="dk1"/>
                </a:solidFill>
                <a:latin typeface="Helvetica Neue"/>
                <a:ea typeface="Helvetica Neue"/>
                <a:cs typeface="Helvetica Neue"/>
                <a:sym typeface="Helvetica Neue"/>
              </a:rPr>
              <a:t>People learn from more experienced mentors about the skills that they need to develop for success in their careers.</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480"/>
              </a:spcBef>
              <a:spcAft>
                <a:spcPts val="0"/>
              </a:spcAft>
              <a:buClr>
                <a:schemeClr val="dk1"/>
              </a:buClr>
              <a:buSzPts val="2400"/>
              <a:buFont typeface="Merriweather Sans"/>
              <a:buChar char="–"/>
            </a:pPr>
            <a:r>
              <a:rPr b="0" i="0" lang="en-US" sz="2400" u="none" cap="none" strike="noStrike">
                <a:solidFill>
                  <a:schemeClr val="dk1"/>
                </a:solidFill>
                <a:latin typeface="Helvetica Neue"/>
                <a:ea typeface="Helvetica Neue"/>
                <a:cs typeface="Helvetica Neue"/>
                <a:sym typeface="Helvetica Neue"/>
              </a:rPr>
              <a:t>It expands their network.</a:t>
            </a:r>
            <a:endParaRPr b="0" i="0" sz="2800" u="none" cap="none" strike="noStrike">
              <a:solidFill>
                <a:schemeClr val="dk1"/>
              </a:solidFill>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500"/>
                                        <p:tgtEl>
                                          <p:spTgt spid="3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pic>
        <p:nvPicPr>
          <p:cNvPr id="372" name="Google Shape;372;p5"/>
          <p:cNvPicPr preferRelativeResize="0"/>
          <p:nvPr/>
        </p:nvPicPr>
        <p:blipFill rotWithShape="1">
          <a:blip r:embed="rId3">
            <a:alphaModFix/>
          </a:blip>
          <a:srcRect b="0" l="0" r="0" t="10116"/>
          <a:stretch/>
        </p:blipFill>
        <p:spPr>
          <a:xfrm>
            <a:off x="1532833" y="1681018"/>
            <a:ext cx="6078333" cy="4595796"/>
          </a:xfrm>
          <a:prstGeom prst="rect">
            <a:avLst/>
          </a:prstGeom>
          <a:noFill/>
          <a:ln>
            <a:noFill/>
          </a:ln>
        </p:spPr>
      </p:pic>
      <p:sp>
        <p:nvSpPr>
          <p:cNvPr id="373" name="Google Shape;373;p5"/>
          <p:cNvSpPr txBox="1"/>
          <p:nvPr/>
        </p:nvSpPr>
        <p:spPr>
          <a:xfrm>
            <a:off x="3024940" y="1154546"/>
            <a:ext cx="313739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Helvetica Neue"/>
                <a:ea typeface="Helvetica Neue"/>
                <a:cs typeface="Helvetica Neue"/>
                <a:sym typeface="Helvetica Neue"/>
              </a:rPr>
              <a:t>Benefits of mentoring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6"/>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What a Mentor Is . . .</a:t>
            </a:r>
            <a:endParaRPr/>
          </a:p>
          <a:p>
            <a:pPr indent="-285750" lvl="1" marL="742950" rtl="0" algn="l">
              <a:lnSpc>
                <a:spcPct val="100000"/>
              </a:lnSpc>
              <a:spcBef>
                <a:spcPts val="560"/>
              </a:spcBef>
              <a:spcAft>
                <a:spcPts val="0"/>
              </a:spcAft>
              <a:buClr>
                <a:schemeClr val="dk1"/>
              </a:buClr>
              <a:buSzPts val="2800"/>
              <a:buChar char="–"/>
            </a:pPr>
            <a:r>
              <a:rPr lang="en-US"/>
              <a:t>A knowledgeable and experienced guide  </a:t>
            </a:r>
            <a:endParaRPr/>
          </a:p>
          <a:p>
            <a:pPr indent="-285750" lvl="1" marL="742950" rtl="0" algn="l">
              <a:lnSpc>
                <a:spcPct val="100000"/>
              </a:lnSpc>
              <a:spcBef>
                <a:spcPts val="560"/>
              </a:spcBef>
              <a:spcAft>
                <a:spcPts val="0"/>
              </a:spcAft>
              <a:buClr>
                <a:schemeClr val="dk1"/>
              </a:buClr>
              <a:buSzPts val="2800"/>
              <a:buChar char="–"/>
            </a:pPr>
            <a:r>
              <a:rPr lang="en-US"/>
              <a:t>A caring, thoughtful, and humane facilitator  </a:t>
            </a:r>
            <a:endParaRPr/>
          </a:p>
          <a:p>
            <a:pPr indent="-285750" lvl="1" marL="742950" rtl="0" algn="l">
              <a:lnSpc>
                <a:spcPct val="100000"/>
              </a:lnSpc>
              <a:spcBef>
                <a:spcPts val="560"/>
              </a:spcBef>
              <a:spcAft>
                <a:spcPts val="0"/>
              </a:spcAft>
              <a:buClr>
                <a:schemeClr val="dk1"/>
              </a:buClr>
              <a:buSzPts val="2800"/>
              <a:buChar char="–"/>
            </a:pPr>
            <a:r>
              <a:rPr lang="en-US"/>
              <a:t>A role model  </a:t>
            </a:r>
            <a:endParaRPr/>
          </a:p>
          <a:p>
            <a:pPr indent="-285750" lvl="1" marL="742950" rtl="0" algn="l">
              <a:lnSpc>
                <a:spcPct val="100000"/>
              </a:lnSpc>
              <a:spcBef>
                <a:spcPts val="560"/>
              </a:spcBef>
              <a:spcAft>
                <a:spcPts val="0"/>
              </a:spcAft>
              <a:buClr>
                <a:schemeClr val="dk1"/>
              </a:buClr>
              <a:buSzPts val="2800"/>
              <a:buChar char="–"/>
            </a:pPr>
            <a:r>
              <a:rPr lang="en-US"/>
              <a:t>A trusted ally, or advocate </a:t>
            </a:r>
            <a:endParaRPr/>
          </a:p>
        </p:txBody>
      </p:sp>
      <p:pic>
        <p:nvPicPr>
          <p:cNvPr id="380" name="Google Shape;380;p6"/>
          <p:cNvPicPr preferRelativeResize="0"/>
          <p:nvPr/>
        </p:nvPicPr>
        <p:blipFill rotWithShape="1">
          <a:blip r:embed="rId3">
            <a:alphaModFix/>
          </a:blip>
          <a:srcRect b="0" l="0" r="0" t="0"/>
          <a:stretch/>
        </p:blipFill>
        <p:spPr>
          <a:xfrm>
            <a:off x="5399319" y="3593306"/>
            <a:ext cx="3289069" cy="250839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7"/>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What a Mentor Is Not. . .</a:t>
            </a:r>
            <a:endParaRPr/>
          </a:p>
          <a:p>
            <a:pPr indent="-285750" lvl="1" marL="742950" rtl="0" algn="l">
              <a:lnSpc>
                <a:spcPct val="100000"/>
              </a:lnSpc>
              <a:spcBef>
                <a:spcPts val="560"/>
              </a:spcBef>
              <a:spcAft>
                <a:spcPts val="0"/>
              </a:spcAft>
              <a:buClr>
                <a:schemeClr val="dk1"/>
              </a:buClr>
              <a:buSzPts val="2800"/>
              <a:buChar char="–"/>
            </a:pPr>
            <a:r>
              <a:rPr lang="en-US"/>
              <a:t>A (surrogate) parent</a:t>
            </a:r>
            <a:endParaRPr/>
          </a:p>
          <a:p>
            <a:pPr indent="-285750" lvl="1" marL="742950" rtl="0" algn="l">
              <a:lnSpc>
                <a:spcPct val="100000"/>
              </a:lnSpc>
              <a:spcBef>
                <a:spcPts val="560"/>
              </a:spcBef>
              <a:spcAft>
                <a:spcPts val="0"/>
              </a:spcAft>
              <a:buClr>
                <a:schemeClr val="dk1"/>
              </a:buClr>
              <a:buSzPts val="2800"/>
              <a:buChar char="–"/>
            </a:pPr>
            <a:r>
              <a:rPr lang="en-US"/>
              <a:t>A professional counselor or therapist</a:t>
            </a:r>
            <a:endParaRPr/>
          </a:p>
          <a:p>
            <a:pPr indent="-285750" lvl="1" marL="742950" rtl="0" algn="l">
              <a:lnSpc>
                <a:spcPct val="100000"/>
              </a:lnSpc>
              <a:spcBef>
                <a:spcPts val="560"/>
              </a:spcBef>
              <a:spcAft>
                <a:spcPts val="0"/>
              </a:spcAft>
              <a:buClr>
                <a:schemeClr val="dk1"/>
              </a:buClr>
              <a:buSzPts val="2800"/>
              <a:buChar char="–"/>
            </a:pPr>
            <a:r>
              <a:rPr lang="en-US"/>
              <a:t>A flawless or infallible idol</a:t>
            </a:r>
            <a:endParaRPr/>
          </a:p>
          <a:p>
            <a:pPr indent="-285750" lvl="1" marL="742950" rtl="0" algn="l">
              <a:lnSpc>
                <a:spcPct val="100000"/>
              </a:lnSpc>
              <a:spcBef>
                <a:spcPts val="560"/>
              </a:spcBef>
              <a:spcAft>
                <a:spcPts val="0"/>
              </a:spcAft>
              <a:buClr>
                <a:schemeClr val="dk1"/>
              </a:buClr>
              <a:buSzPts val="2800"/>
              <a:buChar char="–"/>
            </a:pPr>
            <a:r>
              <a:rPr lang="en-US"/>
              <a:t>A social worker</a:t>
            </a:r>
            <a:endParaRPr/>
          </a:p>
          <a:p>
            <a:pPr indent="-285750" lvl="1" marL="742950" rtl="0" algn="l">
              <a:lnSpc>
                <a:spcPct val="100000"/>
              </a:lnSpc>
              <a:spcBef>
                <a:spcPts val="560"/>
              </a:spcBef>
              <a:spcAft>
                <a:spcPts val="0"/>
              </a:spcAft>
              <a:buClr>
                <a:schemeClr val="dk1"/>
              </a:buClr>
              <a:buSzPts val="2800"/>
              <a:buChar char="–"/>
            </a:pPr>
            <a:r>
              <a:rPr lang="en-US"/>
              <a:t>A lending institution</a:t>
            </a:r>
            <a:endParaRPr/>
          </a:p>
          <a:p>
            <a:pPr indent="-285750" lvl="1" marL="742950" rtl="0" algn="l">
              <a:lnSpc>
                <a:spcPct val="100000"/>
              </a:lnSpc>
              <a:spcBef>
                <a:spcPts val="560"/>
              </a:spcBef>
              <a:spcAft>
                <a:spcPts val="0"/>
              </a:spcAft>
              <a:buClr>
                <a:schemeClr val="dk1"/>
              </a:buClr>
              <a:buSzPts val="2800"/>
              <a:buChar char="–"/>
            </a:pPr>
            <a:r>
              <a:rPr lang="en-US"/>
              <a:t>A playmate or romantic partner</a:t>
            </a:r>
            <a:endParaRPr/>
          </a:p>
        </p:txBody>
      </p:sp>
      <p:pic>
        <p:nvPicPr>
          <p:cNvPr id="387" name="Google Shape;387;p7"/>
          <p:cNvPicPr preferRelativeResize="0"/>
          <p:nvPr/>
        </p:nvPicPr>
        <p:blipFill rotWithShape="1">
          <a:blip r:embed="rId3">
            <a:alphaModFix/>
          </a:blip>
          <a:srcRect b="0" l="0" r="0" t="0"/>
          <a:stretch/>
        </p:blipFill>
        <p:spPr>
          <a:xfrm>
            <a:off x="6841305" y="3275013"/>
            <a:ext cx="2057400" cy="25812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8"/>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As a Mentor, Do Expect…</a:t>
            </a:r>
            <a:endParaRPr/>
          </a:p>
          <a:p>
            <a:pPr indent="-285750" lvl="1" marL="742950" rtl="0" algn="l">
              <a:lnSpc>
                <a:spcPct val="100000"/>
              </a:lnSpc>
              <a:spcBef>
                <a:spcPts val="560"/>
              </a:spcBef>
              <a:spcAft>
                <a:spcPts val="0"/>
              </a:spcAft>
              <a:buClr>
                <a:schemeClr val="dk1"/>
              </a:buClr>
              <a:buSzPts val="2800"/>
              <a:buChar char="–"/>
            </a:pPr>
            <a:r>
              <a:rPr lang="en-US"/>
              <a:t>The relationship to be one directional, at least to start</a:t>
            </a:r>
            <a:endParaRPr/>
          </a:p>
          <a:p>
            <a:pPr indent="-285750" lvl="1" marL="742950" rtl="0" algn="l">
              <a:lnSpc>
                <a:spcPct val="100000"/>
              </a:lnSpc>
              <a:spcBef>
                <a:spcPts val="560"/>
              </a:spcBef>
              <a:spcAft>
                <a:spcPts val="0"/>
              </a:spcAft>
              <a:buClr>
                <a:schemeClr val="dk1"/>
              </a:buClr>
              <a:buSzPts val="2800"/>
              <a:buChar char="–"/>
            </a:pPr>
            <a:r>
              <a:rPr lang="en-US"/>
              <a:t>Some change to happen</a:t>
            </a:r>
            <a:endParaRPr/>
          </a:p>
          <a:p>
            <a:pPr indent="-285750" lvl="1" marL="742950" rtl="0" algn="l">
              <a:lnSpc>
                <a:spcPct val="100000"/>
              </a:lnSpc>
              <a:spcBef>
                <a:spcPts val="560"/>
              </a:spcBef>
              <a:spcAft>
                <a:spcPts val="0"/>
              </a:spcAft>
              <a:buClr>
                <a:schemeClr val="dk1"/>
              </a:buClr>
              <a:buSzPts val="2800"/>
              <a:buChar char="–"/>
            </a:pPr>
            <a:r>
              <a:rPr lang="en-US"/>
              <a:t>To support your mentee in reaching their goals</a:t>
            </a:r>
            <a:endParaRPr/>
          </a:p>
          <a:p>
            <a:pPr indent="-285750" lvl="1" marL="742950" rtl="0" algn="l">
              <a:lnSpc>
                <a:spcPct val="100000"/>
              </a:lnSpc>
              <a:spcBef>
                <a:spcPts val="560"/>
              </a:spcBef>
              <a:spcAft>
                <a:spcPts val="0"/>
              </a:spcAft>
              <a:buClr>
                <a:schemeClr val="dk1"/>
              </a:buClr>
              <a:buSzPts val="2800"/>
              <a:buChar char="–"/>
            </a:pPr>
            <a:r>
              <a:rPr lang="en-US"/>
              <a:t>To experience some frustration as a mentor</a:t>
            </a:r>
            <a:endParaRPr/>
          </a:p>
          <a:p>
            <a:pPr indent="-285750" lvl="1" marL="742950" rtl="0" algn="l">
              <a:lnSpc>
                <a:spcPct val="100000"/>
              </a:lnSpc>
              <a:spcBef>
                <a:spcPts val="560"/>
              </a:spcBef>
              <a:spcAft>
                <a:spcPts val="0"/>
              </a:spcAft>
              <a:buClr>
                <a:schemeClr val="dk1"/>
              </a:buClr>
              <a:buSzPts val="2800"/>
              <a:buChar char="–"/>
            </a:pPr>
            <a:r>
              <a:rPr lang="en-US"/>
              <a:t>To be busy </a:t>
            </a:r>
            <a:endParaRPr/>
          </a:p>
          <a:p>
            <a:pPr indent="-285750" lvl="1" marL="742950" rtl="0" algn="l">
              <a:lnSpc>
                <a:spcPct val="100000"/>
              </a:lnSpc>
              <a:spcBef>
                <a:spcPts val="560"/>
              </a:spcBef>
              <a:spcAft>
                <a:spcPts val="0"/>
              </a:spcAft>
              <a:buClr>
                <a:schemeClr val="dk1"/>
              </a:buClr>
              <a:buSzPts val="2800"/>
              <a:buChar char="–"/>
            </a:pPr>
            <a:r>
              <a:rPr lang="en-US"/>
              <a:t>To make some impact in your mentee’s life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9"/>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As a Mentor, Do </a:t>
            </a:r>
            <a:r>
              <a:rPr b="1" lang="en-US" u="sng"/>
              <a:t>NOT</a:t>
            </a:r>
            <a:r>
              <a:rPr lang="en-US"/>
              <a:t> Expect…</a:t>
            </a:r>
            <a:endParaRPr/>
          </a:p>
          <a:p>
            <a:pPr indent="-285750" lvl="1" marL="742950" rtl="0" algn="l">
              <a:lnSpc>
                <a:spcPct val="100000"/>
              </a:lnSpc>
              <a:spcBef>
                <a:spcPts val="560"/>
              </a:spcBef>
              <a:spcAft>
                <a:spcPts val="0"/>
              </a:spcAft>
              <a:buClr>
                <a:schemeClr val="dk1"/>
              </a:buClr>
              <a:buSzPts val="2800"/>
              <a:buChar char="–"/>
            </a:pPr>
            <a:r>
              <a:rPr lang="en-US"/>
              <a:t>To “reform” or “save” your mentee</a:t>
            </a:r>
            <a:endParaRPr/>
          </a:p>
          <a:p>
            <a:pPr indent="-285750" lvl="1" marL="742950" rtl="0" algn="l">
              <a:lnSpc>
                <a:spcPct val="100000"/>
              </a:lnSpc>
              <a:spcBef>
                <a:spcPts val="560"/>
              </a:spcBef>
              <a:spcAft>
                <a:spcPts val="0"/>
              </a:spcAft>
              <a:buClr>
                <a:schemeClr val="dk1"/>
              </a:buClr>
              <a:buSzPts val="2800"/>
              <a:buChar char="–"/>
            </a:pPr>
            <a:r>
              <a:rPr lang="en-US"/>
              <a:t>Your mentee to confide in you or trust you, at least to start</a:t>
            </a:r>
            <a:endParaRPr/>
          </a:p>
          <a:p>
            <a:pPr indent="-285750" lvl="1" marL="742950" rtl="0" algn="l">
              <a:lnSpc>
                <a:spcPct val="100000"/>
              </a:lnSpc>
              <a:spcBef>
                <a:spcPts val="560"/>
              </a:spcBef>
              <a:spcAft>
                <a:spcPts val="0"/>
              </a:spcAft>
              <a:buClr>
                <a:schemeClr val="dk1"/>
              </a:buClr>
              <a:buSzPts val="2800"/>
              <a:buChar char="–"/>
            </a:pPr>
            <a:r>
              <a:rPr lang="en-US"/>
              <a:t>Great change quickly</a:t>
            </a:r>
            <a:endParaRPr/>
          </a:p>
          <a:p>
            <a:pPr indent="-285750" lvl="1" marL="742950" rtl="0" algn="l">
              <a:lnSpc>
                <a:spcPct val="100000"/>
              </a:lnSpc>
              <a:spcBef>
                <a:spcPts val="560"/>
              </a:spcBef>
              <a:spcAft>
                <a:spcPts val="0"/>
              </a:spcAft>
              <a:buClr>
                <a:schemeClr val="dk1"/>
              </a:buClr>
              <a:buSzPts val="2800"/>
              <a:buChar char="–"/>
            </a:pPr>
            <a:r>
              <a:rPr lang="en-US"/>
              <a:t>Your goals to mirror your mentee’s goals for themselves</a:t>
            </a:r>
            <a:endParaRPr/>
          </a:p>
          <a:p>
            <a:pPr indent="-285750" lvl="1" marL="742950" rtl="0" algn="l">
              <a:lnSpc>
                <a:spcPct val="100000"/>
              </a:lnSpc>
              <a:spcBef>
                <a:spcPts val="560"/>
              </a:spcBef>
              <a:spcAft>
                <a:spcPts val="0"/>
              </a:spcAft>
              <a:buClr>
                <a:schemeClr val="dk1"/>
              </a:buClr>
              <a:buSzPts val="2800"/>
              <a:buChar char="–"/>
            </a:pPr>
            <a:r>
              <a:rPr lang="en-US"/>
              <a:t>That you will be “best-friends-at-first-sight”</a:t>
            </a:r>
            <a:endParaRPr/>
          </a:p>
          <a:p>
            <a:pPr indent="-285750" lvl="1" marL="742950" rtl="0" algn="l">
              <a:lnSpc>
                <a:spcPct val="100000"/>
              </a:lnSpc>
              <a:spcBef>
                <a:spcPts val="560"/>
              </a:spcBef>
              <a:spcAft>
                <a:spcPts val="0"/>
              </a:spcAft>
              <a:buClr>
                <a:schemeClr val="dk1"/>
              </a:buClr>
              <a:buSzPts val="2800"/>
              <a:buChar char="–"/>
            </a:pPr>
            <a:r>
              <a:rPr lang="en-US"/>
              <a:t>Your mentee to schedule meetings or to develop plans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10"/>
          <p:cNvSpPr txBox="1"/>
          <p:nvPr>
            <p:ph idx="1" type="body"/>
          </p:nvPr>
        </p:nvSpPr>
        <p:spPr>
          <a:xfrm>
            <a:off x="458788" y="1330325"/>
            <a:ext cx="8229600" cy="646393"/>
          </a:xfrm>
          <a:prstGeom prst="rect">
            <a:avLst/>
          </a:prstGeom>
          <a:noFill/>
          <a:ln>
            <a:noFill/>
          </a:ln>
        </p:spPr>
        <p:txBody>
          <a:bodyPr anchorCtr="0" anchor="t" bIns="45700" lIns="0"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Your Role as a Mentor</a:t>
            </a:r>
            <a:endParaRPr/>
          </a:p>
        </p:txBody>
      </p:sp>
      <p:grpSp>
        <p:nvGrpSpPr>
          <p:cNvPr id="406" name="Google Shape;406;p10"/>
          <p:cNvGrpSpPr/>
          <p:nvPr/>
        </p:nvGrpSpPr>
        <p:grpSpPr>
          <a:xfrm>
            <a:off x="1071110" y="2189952"/>
            <a:ext cx="7001778" cy="3500071"/>
            <a:chOff x="2069" y="495623"/>
            <a:chExt cx="7001778" cy="3500071"/>
          </a:xfrm>
        </p:grpSpPr>
        <p:sp>
          <p:nvSpPr>
            <p:cNvPr id="407" name="Google Shape;407;p10"/>
            <p:cNvSpPr/>
            <p:nvPr/>
          </p:nvSpPr>
          <p:spPr>
            <a:xfrm>
              <a:off x="2069" y="495623"/>
              <a:ext cx="1750035" cy="1750035"/>
            </a:xfrm>
            <a:prstGeom prst="rect">
              <a:avLst/>
            </a:prstGeom>
            <a:blipFill rotWithShape="1">
              <a:blip r:embed="rId3">
                <a:alphaModFix/>
              </a:blip>
              <a:stretch>
                <a:fillRect b="0" l="370" r="669" t="0"/>
              </a:stretch>
            </a:blip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08" name="Google Shape;408;p10"/>
            <p:cNvCxnSpPr/>
            <p:nvPr/>
          </p:nvCxnSpPr>
          <p:spPr>
            <a:xfrm>
              <a:off x="2069" y="495623"/>
              <a:ext cx="175" cy="3500070"/>
            </a:xfrm>
            <a:prstGeom prst="straightConnector1">
              <a:avLst/>
            </a:prstGeom>
            <a:noFill/>
            <a:ln cap="flat" cmpd="sng" w="25400">
              <a:solidFill>
                <a:srgbClr val="3B6495"/>
              </a:solidFill>
              <a:prstDash val="solid"/>
              <a:round/>
              <a:headEnd len="sm" w="sm" type="none"/>
              <a:tailEnd len="sm" w="sm" type="none"/>
            </a:ln>
          </p:spPr>
        </p:cxnSp>
        <p:sp>
          <p:nvSpPr>
            <p:cNvPr id="409" name="Google Shape;409;p10"/>
            <p:cNvSpPr/>
            <p:nvPr/>
          </p:nvSpPr>
          <p:spPr>
            <a:xfrm>
              <a:off x="2069" y="2245659"/>
              <a:ext cx="1750035" cy="175003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10"/>
            <p:cNvSpPr txBox="1"/>
            <p:nvPr/>
          </p:nvSpPr>
          <p:spPr>
            <a:xfrm>
              <a:off x="2069" y="2245659"/>
              <a:ext cx="1750035" cy="1750035"/>
            </a:xfrm>
            <a:prstGeom prst="rect">
              <a:avLst/>
            </a:prstGeom>
            <a:noFill/>
            <a:ln>
              <a:noFill/>
            </a:ln>
          </p:spPr>
          <p:txBody>
            <a:bodyPr anchorCtr="0" anchor="t" bIns="95250" lIns="95250" spcFirstLastPara="1" rIns="95250" wrap="square" tIns="95250">
              <a:noAutofit/>
            </a:bodyPr>
            <a:lstStyle/>
            <a:p>
              <a:pPr indent="0" lvl="0" marL="0" marR="0" rtl="0" algn="l">
                <a:lnSpc>
                  <a:spcPct val="90000"/>
                </a:lnSpc>
                <a:spcBef>
                  <a:spcPts val="0"/>
                </a:spcBef>
                <a:spcAft>
                  <a:spcPts val="0"/>
                </a:spcAft>
                <a:buClr>
                  <a:schemeClr val="dk1"/>
                </a:buClr>
                <a:buSzPts val="2500"/>
                <a:buFont typeface="Arial"/>
                <a:buNone/>
              </a:pPr>
              <a:r>
                <a:rPr b="0" i="0" lang="en-US" sz="2500" u="none" cap="none" strike="noStrike">
                  <a:solidFill>
                    <a:schemeClr val="dk1"/>
                  </a:solidFill>
                  <a:latin typeface="Arial"/>
                  <a:ea typeface="Arial"/>
                  <a:cs typeface="Arial"/>
                  <a:sym typeface="Arial"/>
                </a:rPr>
                <a:t>Model Behavior</a:t>
              </a:r>
              <a:endParaRPr b="0" i="0" sz="1400" u="none" cap="none" strike="noStrike">
                <a:solidFill>
                  <a:srgbClr val="000000"/>
                </a:solidFill>
                <a:latin typeface="Arial"/>
                <a:ea typeface="Arial"/>
                <a:cs typeface="Arial"/>
                <a:sym typeface="Arial"/>
              </a:endParaRPr>
            </a:p>
          </p:txBody>
        </p:sp>
        <p:sp>
          <p:nvSpPr>
            <p:cNvPr id="411" name="Google Shape;411;p10"/>
            <p:cNvSpPr/>
            <p:nvPr/>
          </p:nvSpPr>
          <p:spPr>
            <a:xfrm>
              <a:off x="1752650" y="495623"/>
              <a:ext cx="1750035" cy="1750035"/>
            </a:xfrm>
            <a:prstGeom prst="rect">
              <a:avLst/>
            </a:prstGeom>
            <a:blipFill rotWithShape="1">
              <a:blip r:embed="rId4">
                <a:alphaModFix/>
              </a:blip>
              <a:stretch>
                <a:fillRect b="0" l="173" r="-2661" t="1512"/>
              </a:stretch>
            </a:blip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12" name="Google Shape;412;p10"/>
            <p:cNvCxnSpPr/>
            <p:nvPr/>
          </p:nvCxnSpPr>
          <p:spPr>
            <a:xfrm>
              <a:off x="1752650" y="495623"/>
              <a:ext cx="175" cy="3500070"/>
            </a:xfrm>
            <a:prstGeom prst="straightConnector1">
              <a:avLst/>
            </a:prstGeom>
            <a:noFill/>
            <a:ln cap="flat" cmpd="sng" w="25400">
              <a:solidFill>
                <a:srgbClr val="3B6495"/>
              </a:solidFill>
              <a:prstDash val="solid"/>
              <a:round/>
              <a:headEnd len="sm" w="sm" type="none"/>
              <a:tailEnd len="sm" w="sm" type="none"/>
            </a:ln>
          </p:spPr>
        </p:cxnSp>
        <p:sp>
          <p:nvSpPr>
            <p:cNvPr id="413" name="Google Shape;413;p10"/>
            <p:cNvSpPr/>
            <p:nvPr/>
          </p:nvSpPr>
          <p:spPr>
            <a:xfrm>
              <a:off x="1752650" y="2245659"/>
              <a:ext cx="1750035" cy="175003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10"/>
            <p:cNvSpPr txBox="1"/>
            <p:nvPr/>
          </p:nvSpPr>
          <p:spPr>
            <a:xfrm>
              <a:off x="1752650" y="2245659"/>
              <a:ext cx="1750035" cy="1750035"/>
            </a:xfrm>
            <a:prstGeom prst="rect">
              <a:avLst/>
            </a:prstGeom>
            <a:noFill/>
            <a:ln>
              <a:noFill/>
            </a:ln>
          </p:spPr>
          <p:txBody>
            <a:bodyPr anchorCtr="0" anchor="t" bIns="95250" lIns="95250" spcFirstLastPara="1" rIns="95250" wrap="square" tIns="95250">
              <a:noAutofit/>
            </a:bodyPr>
            <a:lstStyle/>
            <a:p>
              <a:pPr indent="0" lvl="0" marL="0" marR="0" rtl="0" algn="l">
                <a:lnSpc>
                  <a:spcPct val="90000"/>
                </a:lnSpc>
                <a:spcBef>
                  <a:spcPts val="0"/>
                </a:spcBef>
                <a:spcAft>
                  <a:spcPts val="0"/>
                </a:spcAft>
                <a:buClr>
                  <a:schemeClr val="dk1"/>
                </a:buClr>
                <a:buSzPts val="2500"/>
                <a:buFont typeface="Arial"/>
                <a:buNone/>
              </a:pPr>
              <a:r>
                <a:rPr b="0" i="0" lang="en-US" sz="2500" u="none" cap="none" strike="noStrike">
                  <a:solidFill>
                    <a:schemeClr val="dk1"/>
                  </a:solidFill>
                  <a:latin typeface="Arial"/>
                  <a:ea typeface="Arial"/>
                  <a:cs typeface="Arial"/>
                  <a:sym typeface="Arial"/>
                </a:rPr>
                <a:t>Create Learning Experiences</a:t>
              </a:r>
              <a:endParaRPr b="0" i="0" sz="1400" u="none" cap="none" strike="noStrike">
                <a:solidFill>
                  <a:srgbClr val="000000"/>
                </a:solidFill>
                <a:latin typeface="Arial"/>
                <a:ea typeface="Arial"/>
                <a:cs typeface="Arial"/>
                <a:sym typeface="Arial"/>
              </a:endParaRPr>
            </a:p>
          </p:txBody>
        </p:sp>
        <p:sp>
          <p:nvSpPr>
            <p:cNvPr id="415" name="Google Shape;415;p10"/>
            <p:cNvSpPr/>
            <p:nvPr/>
          </p:nvSpPr>
          <p:spPr>
            <a:xfrm>
              <a:off x="3503231" y="495623"/>
              <a:ext cx="1750035" cy="1750035"/>
            </a:xfrm>
            <a:prstGeom prst="rect">
              <a:avLst/>
            </a:prstGeom>
            <a:blipFill rotWithShape="1">
              <a:blip r:embed="rId5">
                <a:alphaModFix/>
              </a:blip>
              <a:stretch>
                <a:fillRect b="-7995" l="0" r="0" t="-7995"/>
              </a:stretch>
            </a:blip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16" name="Google Shape;416;p10"/>
            <p:cNvCxnSpPr/>
            <p:nvPr/>
          </p:nvCxnSpPr>
          <p:spPr>
            <a:xfrm>
              <a:off x="3503231" y="495623"/>
              <a:ext cx="175" cy="3500070"/>
            </a:xfrm>
            <a:prstGeom prst="straightConnector1">
              <a:avLst/>
            </a:prstGeom>
            <a:noFill/>
            <a:ln cap="flat" cmpd="sng" w="25400">
              <a:solidFill>
                <a:srgbClr val="3B6495"/>
              </a:solidFill>
              <a:prstDash val="solid"/>
              <a:round/>
              <a:headEnd len="sm" w="sm" type="none"/>
              <a:tailEnd len="sm" w="sm" type="none"/>
            </a:ln>
          </p:spPr>
        </p:cxnSp>
        <p:sp>
          <p:nvSpPr>
            <p:cNvPr id="417" name="Google Shape;417;p10"/>
            <p:cNvSpPr/>
            <p:nvPr/>
          </p:nvSpPr>
          <p:spPr>
            <a:xfrm>
              <a:off x="3503231" y="2245659"/>
              <a:ext cx="1750035" cy="175003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10"/>
            <p:cNvSpPr txBox="1"/>
            <p:nvPr/>
          </p:nvSpPr>
          <p:spPr>
            <a:xfrm>
              <a:off x="3503231" y="2245659"/>
              <a:ext cx="1750035" cy="1750035"/>
            </a:xfrm>
            <a:prstGeom prst="rect">
              <a:avLst/>
            </a:prstGeom>
            <a:noFill/>
            <a:ln>
              <a:noFill/>
            </a:ln>
          </p:spPr>
          <p:txBody>
            <a:bodyPr anchorCtr="0" anchor="t" bIns="95250" lIns="95250" spcFirstLastPara="1" rIns="95250" wrap="square" tIns="95250">
              <a:noAutofit/>
            </a:bodyPr>
            <a:lstStyle/>
            <a:p>
              <a:pPr indent="0" lvl="0" marL="0" marR="0" rtl="0" algn="l">
                <a:lnSpc>
                  <a:spcPct val="90000"/>
                </a:lnSpc>
                <a:spcBef>
                  <a:spcPts val="0"/>
                </a:spcBef>
                <a:spcAft>
                  <a:spcPts val="0"/>
                </a:spcAft>
                <a:buClr>
                  <a:schemeClr val="dk1"/>
                </a:buClr>
                <a:buSzPts val="2500"/>
                <a:buFont typeface="Arial"/>
                <a:buNone/>
              </a:pPr>
              <a:r>
                <a:rPr b="0" i="0" lang="en-US" sz="2500" u="none" cap="none" strike="noStrike">
                  <a:solidFill>
                    <a:schemeClr val="dk1"/>
                  </a:solidFill>
                  <a:latin typeface="Arial"/>
                  <a:ea typeface="Arial"/>
                  <a:cs typeface="Arial"/>
                  <a:sym typeface="Arial"/>
                </a:rPr>
                <a:t>Focus on the Positive</a:t>
              </a:r>
              <a:endParaRPr b="0" i="0" sz="1400" u="none" cap="none" strike="noStrike">
                <a:solidFill>
                  <a:srgbClr val="000000"/>
                </a:solidFill>
                <a:latin typeface="Arial"/>
                <a:ea typeface="Arial"/>
                <a:cs typeface="Arial"/>
                <a:sym typeface="Arial"/>
              </a:endParaRPr>
            </a:p>
          </p:txBody>
        </p:sp>
        <p:sp>
          <p:nvSpPr>
            <p:cNvPr id="419" name="Google Shape;419;p10"/>
            <p:cNvSpPr/>
            <p:nvPr/>
          </p:nvSpPr>
          <p:spPr>
            <a:xfrm>
              <a:off x="5253812" y="495623"/>
              <a:ext cx="1750035" cy="1750035"/>
            </a:xfrm>
            <a:prstGeom prst="rect">
              <a:avLst/>
            </a:prstGeom>
            <a:blipFill rotWithShape="1">
              <a:blip r:embed="rId6">
                <a:alphaModFix/>
              </a:blip>
              <a:stretch>
                <a:fillRect b="0" l="-3995" r="-3995" t="0"/>
              </a:stretch>
            </a:blip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20" name="Google Shape;420;p10"/>
            <p:cNvCxnSpPr/>
            <p:nvPr/>
          </p:nvCxnSpPr>
          <p:spPr>
            <a:xfrm>
              <a:off x="5253812" y="495623"/>
              <a:ext cx="175" cy="3500070"/>
            </a:xfrm>
            <a:prstGeom prst="straightConnector1">
              <a:avLst/>
            </a:prstGeom>
            <a:noFill/>
            <a:ln cap="flat" cmpd="sng" w="25400">
              <a:solidFill>
                <a:srgbClr val="3B6495"/>
              </a:solidFill>
              <a:prstDash val="solid"/>
              <a:round/>
              <a:headEnd len="sm" w="sm" type="none"/>
              <a:tailEnd len="sm" w="sm" type="none"/>
            </a:ln>
          </p:spPr>
        </p:cxnSp>
        <p:sp>
          <p:nvSpPr>
            <p:cNvPr id="421" name="Google Shape;421;p10"/>
            <p:cNvSpPr/>
            <p:nvPr/>
          </p:nvSpPr>
          <p:spPr>
            <a:xfrm>
              <a:off x="5253812" y="2245659"/>
              <a:ext cx="1750035" cy="1750035"/>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10"/>
            <p:cNvSpPr txBox="1"/>
            <p:nvPr/>
          </p:nvSpPr>
          <p:spPr>
            <a:xfrm>
              <a:off x="5253812" y="2245659"/>
              <a:ext cx="1750035" cy="1750035"/>
            </a:xfrm>
            <a:prstGeom prst="rect">
              <a:avLst/>
            </a:prstGeom>
            <a:noFill/>
            <a:ln>
              <a:noFill/>
            </a:ln>
          </p:spPr>
          <p:txBody>
            <a:bodyPr anchorCtr="0" anchor="t" bIns="95250" lIns="95250" spcFirstLastPara="1" rIns="95250" wrap="square" tIns="95250">
              <a:noAutofit/>
            </a:bodyPr>
            <a:lstStyle/>
            <a:p>
              <a:pPr indent="0" lvl="0" marL="0" marR="0" rtl="0" algn="l">
                <a:lnSpc>
                  <a:spcPct val="90000"/>
                </a:lnSpc>
                <a:spcBef>
                  <a:spcPts val="0"/>
                </a:spcBef>
                <a:spcAft>
                  <a:spcPts val="0"/>
                </a:spcAft>
                <a:buClr>
                  <a:schemeClr val="dk1"/>
                </a:buClr>
                <a:buSzPts val="2500"/>
                <a:buFont typeface="Arial"/>
                <a:buNone/>
              </a:pPr>
              <a:r>
                <a:rPr b="0" i="0" lang="en-US" sz="2500" u="none" cap="none" strike="noStrike">
                  <a:solidFill>
                    <a:schemeClr val="dk1"/>
                  </a:solidFill>
                  <a:latin typeface="Arial"/>
                  <a:ea typeface="Arial"/>
                  <a:cs typeface="Arial"/>
                  <a:sym typeface="Arial"/>
                </a:rPr>
                <a:t>Encourage</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11"/>
          <p:cNvSpPr txBox="1"/>
          <p:nvPr>
            <p:ph idx="1" type="body"/>
          </p:nvPr>
        </p:nvSpPr>
        <p:spPr>
          <a:xfrm>
            <a:off x="458788" y="1330326"/>
            <a:ext cx="8524791" cy="1525170"/>
          </a:xfrm>
          <a:prstGeom prst="rect">
            <a:avLst/>
          </a:prstGeom>
          <a:noFill/>
          <a:ln>
            <a:noFill/>
          </a:ln>
        </p:spPr>
        <p:txBody>
          <a:bodyPr anchorCtr="0" anchor="t" bIns="45700" lIns="0"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The B.E.S.T. model demonstrates the typical lifecycle of mentor relationships: building, enhancing, sustaining, and transitioning.</a:t>
            </a:r>
            <a:endParaRPr/>
          </a:p>
        </p:txBody>
      </p:sp>
      <p:pic>
        <p:nvPicPr>
          <p:cNvPr id="429" name="Google Shape;429;p11"/>
          <p:cNvPicPr preferRelativeResize="0"/>
          <p:nvPr/>
        </p:nvPicPr>
        <p:blipFill rotWithShape="1">
          <a:blip r:embed="rId3">
            <a:alphaModFix/>
          </a:blip>
          <a:srcRect b="0" l="0" r="0" t="0"/>
          <a:stretch/>
        </p:blipFill>
        <p:spPr>
          <a:xfrm>
            <a:off x="2272779" y="2855496"/>
            <a:ext cx="4598441" cy="335798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51"/>
          <p:cNvSpPr txBox="1"/>
          <p:nvPr>
            <p:ph type="title"/>
          </p:nvPr>
        </p:nvSpPr>
        <p:spPr>
          <a:xfrm>
            <a:off x="628650" y="136524"/>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US" sz="3000">
                <a:latin typeface="Helvetica Neue"/>
                <a:ea typeface="Helvetica Neue"/>
                <a:cs typeface="Helvetica Neue"/>
                <a:sym typeface="Helvetica Neue"/>
              </a:rPr>
              <a:t>A brief history of the origins of the program </a:t>
            </a:r>
            <a:endParaRPr/>
          </a:p>
        </p:txBody>
      </p:sp>
      <p:sp>
        <p:nvSpPr>
          <p:cNvPr id="259" name="Google Shape;259;p51"/>
          <p:cNvSpPr txBox="1"/>
          <p:nvPr>
            <p:ph idx="1" type="body"/>
          </p:nvPr>
        </p:nvSpPr>
        <p:spPr>
          <a:xfrm>
            <a:off x="628650" y="1239039"/>
            <a:ext cx="7886700" cy="2430654"/>
          </a:xfrm>
          <a:prstGeom prst="rect">
            <a:avLst/>
          </a:prstGeom>
          <a:noFill/>
          <a:ln>
            <a:noFill/>
          </a:ln>
        </p:spPr>
        <p:txBody>
          <a:bodyPr anchorCtr="0" anchor="t" bIns="45700" lIns="91425" spcFirstLastPara="1" rIns="91425" wrap="square" tIns="45700">
            <a:normAutofit/>
          </a:bodyPr>
          <a:lstStyle/>
          <a:p>
            <a:pPr indent="0" lvl="0" marL="114300" rtl="0" algn="l">
              <a:lnSpc>
                <a:spcPct val="90000"/>
              </a:lnSpc>
              <a:spcBef>
                <a:spcPts val="750"/>
              </a:spcBef>
              <a:spcAft>
                <a:spcPts val="0"/>
              </a:spcAft>
              <a:buSzPts val="1800"/>
              <a:buNone/>
            </a:pPr>
            <a:r>
              <a:rPr lang="en-US" sz="1800">
                <a:latin typeface="Helvetica Neue"/>
                <a:ea typeface="Helvetica Neue"/>
                <a:cs typeface="Helvetica Neue"/>
                <a:sym typeface="Helvetica Neue"/>
              </a:rPr>
              <a:t>According to the National Science Foundation, underrepresented minority women (URMW) accounted for approximately… </a:t>
            </a:r>
            <a:endParaRPr/>
          </a:p>
          <a:p>
            <a:pPr indent="0" lvl="0" marL="114300" rtl="0" algn="l">
              <a:lnSpc>
                <a:spcPct val="90000"/>
              </a:lnSpc>
              <a:spcBef>
                <a:spcPts val="750"/>
              </a:spcBef>
              <a:spcAft>
                <a:spcPts val="0"/>
              </a:spcAft>
              <a:buSzPts val="1800"/>
              <a:buNone/>
            </a:pPr>
            <a:r>
              <a:rPr lang="en-US" sz="1800">
                <a:latin typeface="Helvetica Neue"/>
                <a:ea typeface="Helvetica Neue"/>
                <a:cs typeface="Helvetica Neue"/>
                <a:sym typeface="Helvetica Neue"/>
              </a:rPr>
              <a:t>10% of bachelor’s degrees in STEM fields → 8% of doctoral degrees in STEM → 2% of STEM faculty and 3% of employed scientists and engineers </a:t>
            </a:r>
            <a:endParaRPr/>
          </a:p>
          <a:p>
            <a:pPr indent="0" lvl="0" marL="114300" rtl="0" algn="l">
              <a:lnSpc>
                <a:spcPct val="90000"/>
              </a:lnSpc>
              <a:spcBef>
                <a:spcPts val="750"/>
              </a:spcBef>
              <a:spcAft>
                <a:spcPts val="0"/>
              </a:spcAft>
              <a:buSzPts val="1800"/>
              <a:buNone/>
            </a:pPr>
            <a:r>
              <a:rPr lang="en-US" sz="1800">
                <a:latin typeface="Helvetica Neue"/>
                <a:ea typeface="Helvetica Neue"/>
                <a:cs typeface="Helvetica Neue"/>
                <a:sym typeface="Helvetica Neue"/>
              </a:rPr>
              <a:t>A large discrepancy exists between the number of URMW who graduate with STEM degrees and who continue in the STEM workforce afterward.</a:t>
            </a:r>
            <a:endParaRPr/>
          </a:p>
        </p:txBody>
      </p:sp>
      <p:sp>
        <p:nvSpPr>
          <p:cNvPr id="260" name="Google Shape;260;p5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pic>
        <p:nvPicPr>
          <p:cNvPr descr="Chem 2020 commencement" id="261" name="Google Shape;261;p51"/>
          <p:cNvPicPr preferRelativeResize="0"/>
          <p:nvPr/>
        </p:nvPicPr>
        <p:blipFill rotWithShape="1">
          <a:blip r:embed="rId3">
            <a:alphaModFix/>
          </a:blip>
          <a:srcRect b="0" l="0" r="0" t="0"/>
          <a:stretch/>
        </p:blipFill>
        <p:spPr>
          <a:xfrm>
            <a:off x="601507" y="3700977"/>
            <a:ext cx="7940985" cy="243065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12"/>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Before your first meeting….</a:t>
            </a:r>
            <a:endParaRPr/>
          </a:p>
          <a:p>
            <a:pPr indent="-285750" lvl="1" marL="742950" rtl="0" algn="l">
              <a:lnSpc>
                <a:spcPct val="100000"/>
              </a:lnSpc>
              <a:spcBef>
                <a:spcPts val="560"/>
              </a:spcBef>
              <a:spcAft>
                <a:spcPts val="0"/>
              </a:spcAft>
              <a:buClr>
                <a:schemeClr val="dk1"/>
              </a:buClr>
              <a:buSzPts val="2800"/>
              <a:buChar char="–"/>
            </a:pPr>
            <a:r>
              <a:rPr lang="en-US"/>
              <a:t>Think about the information you want to share with your mentee/mentor</a:t>
            </a:r>
            <a:endParaRPr/>
          </a:p>
          <a:p>
            <a:pPr indent="-228600" lvl="2" marL="1143000" rtl="0" algn="l">
              <a:lnSpc>
                <a:spcPct val="100000"/>
              </a:lnSpc>
              <a:spcBef>
                <a:spcPts val="480"/>
              </a:spcBef>
              <a:spcAft>
                <a:spcPts val="0"/>
              </a:spcAft>
              <a:buClr>
                <a:schemeClr val="dk1"/>
              </a:buClr>
              <a:buSzPts val="2400"/>
              <a:buChar char="•"/>
            </a:pPr>
            <a:r>
              <a:rPr lang="en-US"/>
              <a:t>Your experience at SBU</a:t>
            </a:r>
            <a:endParaRPr/>
          </a:p>
          <a:p>
            <a:pPr indent="-228600" lvl="2" marL="1143000" rtl="0" algn="l">
              <a:lnSpc>
                <a:spcPct val="100000"/>
              </a:lnSpc>
              <a:spcBef>
                <a:spcPts val="480"/>
              </a:spcBef>
              <a:spcAft>
                <a:spcPts val="0"/>
              </a:spcAft>
              <a:buClr>
                <a:schemeClr val="dk1"/>
              </a:buClr>
              <a:buSzPts val="2400"/>
              <a:buChar char="•"/>
            </a:pPr>
            <a:r>
              <a:rPr lang="en-US"/>
              <a:t>Your experience prior to SBU</a:t>
            </a:r>
            <a:endParaRPr/>
          </a:p>
          <a:p>
            <a:pPr indent="-228600" lvl="2" marL="1143000" rtl="0" algn="l">
              <a:lnSpc>
                <a:spcPct val="100000"/>
              </a:lnSpc>
              <a:spcBef>
                <a:spcPts val="480"/>
              </a:spcBef>
              <a:spcAft>
                <a:spcPts val="0"/>
              </a:spcAft>
              <a:buClr>
                <a:schemeClr val="dk1"/>
              </a:buClr>
              <a:buSzPts val="2400"/>
              <a:buChar char="•"/>
            </a:pPr>
            <a:r>
              <a:rPr lang="en-US"/>
              <a:t>Your degree program and how it may relate to your mentee’s program </a:t>
            </a:r>
            <a:endParaRPr/>
          </a:p>
          <a:p>
            <a:pPr indent="-228600" lvl="2" marL="1143000" rtl="0" algn="l">
              <a:lnSpc>
                <a:spcPct val="100000"/>
              </a:lnSpc>
              <a:spcBef>
                <a:spcPts val="480"/>
              </a:spcBef>
              <a:spcAft>
                <a:spcPts val="0"/>
              </a:spcAft>
              <a:buClr>
                <a:schemeClr val="dk1"/>
              </a:buClr>
              <a:buSzPts val="2400"/>
              <a:buChar char="•"/>
            </a:pPr>
            <a:r>
              <a:rPr lang="en-US"/>
              <a:t>What you wish you would have known as a 1</a:t>
            </a:r>
            <a:r>
              <a:rPr baseline="30000" lang="en-US"/>
              <a:t>st</a:t>
            </a:r>
            <a:r>
              <a:rPr lang="en-US"/>
              <a:t> year graduate student</a:t>
            </a:r>
            <a:endParaRPr/>
          </a:p>
        </p:txBody>
      </p:sp>
      <p:pic>
        <p:nvPicPr>
          <p:cNvPr id="436" name="Google Shape;436;p12"/>
          <p:cNvPicPr preferRelativeResize="0"/>
          <p:nvPr/>
        </p:nvPicPr>
        <p:blipFill rotWithShape="1">
          <a:blip r:embed="rId3">
            <a:alphaModFix/>
          </a:blip>
          <a:srcRect b="0" l="0" r="0" t="0"/>
          <a:stretch/>
        </p:blipFill>
        <p:spPr>
          <a:xfrm>
            <a:off x="6237514" y="5014914"/>
            <a:ext cx="2450874" cy="120627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13"/>
          <p:cNvSpPr txBox="1"/>
          <p:nvPr>
            <p:ph idx="1" type="body"/>
          </p:nvPr>
        </p:nvSpPr>
        <p:spPr>
          <a:xfrm>
            <a:off x="309424" y="1348798"/>
            <a:ext cx="8229600" cy="4869584"/>
          </a:xfrm>
          <a:prstGeom prst="rect">
            <a:avLst/>
          </a:prstGeom>
          <a:noFill/>
          <a:ln>
            <a:noFill/>
          </a:ln>
        </p:spPr>
        <p:txBody>
          <a:bodyPr anchorCtr="0" anchor="t" bIns="45700" lIns="0" spcFirstLastPara="1" rIns="91425" wrap="square" tIns="45700">
            <a:normAutofit/>
          </a:bodyPr>
          <a:lstStyle/>
          <a:p>
            <a:pPr indent="-457200" lvl="3" marL="457200" rtl="0" algn="l">
              <a:lnSpc>
                <a:spcPct val="100000"/>
              </a:lnSpc>
              <a:spcBef>
                <a:spcPts val="0"/>
              </a:spcBef>
              <a:spcAft>
                <a:spcPts val="0"/>
              </a:spcAft>
              <a:buClr>
                <a:schemeClr val="dk1"/>
              </a:buClr>
              <a:buSzPts val="3200"/>
              <a:buFont typeface="Helvetica Neue"/>
              <a:buChar char="•"/>
            </a:pPr>
            <a:r>
              <a:rPr lang="en-US" sz="3200"/>
              <a:t>Initial Meeting</a:t>
            </a:r>
            <a:endParaRPr/>
          </a:p>
          <a:p>
            <a:pPr indent="-457200" lvl="4" marL="914400" rtl="0" algn="l">
              <a:lnSpc>
                <a:spcPct val="100000"/>
              </a:lnSpc>
              <a:spcBef>
                <a:spcPts val="1000"/>
              </a:spcBef>
              <a:spcAft>
                <a:spcPts val="0"/>
              </a:spcAft>
              <a:buClr>
                <a:schemeClr val="dk1"/>
              </a:buClr>
              <a:buSzPts val="2800"/>
              <a:buFont typeface="Helvetica Neue"/>
              <a:buChar char="-"/>
            </a:pPr>
            <a:r>
              <a:rPr lang="en-US" sz="2800"/>
              <a:t>Share information about yourself </a:t>
            </a:r>
            <a:endParaRPr/>
          </a:p>
          <a:p>
            <a:pPr indent="-228600" lvl="2" marL="1143000" rtl="0" algn="l">
              <a:lnSpc>
                <a:spcPct val="100000"/>
              </a:lnSpc>
              <a:spcBef>
                <a:spcPts val="480"/>
              </a:spcBef>
              <a:spcAft>
                <a:spcPts val="0"/>
              </a:spcAft>
              <a:buClr>
                <a:schemeClr val="dk1"/>
              </a:buClr>
              <a:buSzPts val="2400"/>
              <a:buFont typeface="Helvetica Neue"/>
              <a:buChar char="•"/>
            </a:pPr>
            <a:r>
              <a:rPr lang="en-US"/>
              <a:t>Preferred name or nickname </a:t>
            </a:r>
            <a:endParaRPr/>
          </a:p>
          <a:p>
            <a:pPr indent="-228600" lvl="2" marL="1143000" rtl="0" algn="l">
              <a:lnSpc>
                <a:spcPct val="100000"/>
              </a:lnSpc>
              <a:spcBef>
                <a:spcPts val="480"/>
              </a:spcBef>
              <a:spcAft>
                <a:spcPts val="0"/>
              </a:spcAft>
              <a:buClr>
                <a:schemeClr val="dk1"/>
              </a:buClr>
              <a:buSzPts val="2400"/>
              <a:buFont typeface="Helvetica Neue"/>
              <a:buChar char="•"/>
            </a:pPr>
            <a:r>
              <a:rPr lang="en-US"/>
              <a:t>Academic background</a:t>
            </a:r>
            <a:endParaRPr/>
          </a:p>
          <a:p>
            <a:pPr indent="-228600" lvl="3" marL="1600200" rtl="0" algn="l">
              <a:lnSpc>
                <a:spcPct val="100000"/>
              </a:lnSpc>
              <a:spcBef>
                <a:spcPts val="400"/>
              </a:spcBef>
              <a:spcAft>
                <a:spcPts val="0"/>
              </a:spcAft>
              <a:buClr>
                <a:schemeClr val="dk1"/>
              </a:buClr>
              <a:buSzPts val="2000"/>
              <a:buFont typeface="Helvetica Neue"/>
              <a:buChar char="•"/>
            </a:pPr>
            <a:r>
              <a:rPr lang="en-US"/>
              <a:t>Schools previously attended, length of time at SBU, what attracted you to come here </a:t>
            </a:r>
            <a:endParaRPr/>
          </a:p>
          <a:p>
            <a:pPr indent="-228600" lvl="2" marL="1143000" rtl="0" algn="l">
              <a:lnSpc>
                <a:spcPct val="100000"/>
              </a:lnSpc>
              <a:spcBef>
                <a:spcPts val="480"/>
              </a:spcBef>
              <a:spcAft>
                <a:spcPts val="0"/>
              </a:spcAft>
              <a:buClr>
                <a:schemeClr val="dk1"/>
              </a:buClr>
              <a:buSzPts val="2400"/>
              <a:buFont typeface="Helvetica Neue"/>
              <a:buChar char="•"/>
            </a:pPr>
            <a:r>
              <a:rPr lang="en-US"/>
              <a:t>Any information regarding interests and hobbies that you feel comfortable sharing</a:t>
            </a:r>
            <a:endParaRPr/>
          </a:p>
          <a:p>
            <a:pPr indent="-228600" lvl="2" marL="1143000" rtl="0" algn="l">
              <a:lnSpc>
                <a:spcPct val="100000"/>
              </a:lnSpc>
              <a:spcBef>
                <a:spcPts val="480"/>
              </a:spcBef>
              <a:spcAft>
                <a:spcPts val="0"/>
              </a:spcAft>
              <a:buSzPts val="2400"/>
              <a:buFont typeface="Helvetica Neue"/>
              <a:buChar char="•"/>
            </a:pPr>
            <a:r>
              <a:rPr lang="en-US"/>
              <a:t>Why you decided to become a mentor/mentee  </a:t>
            </a:r>
            <a:endParaRPr/>
          </a:p>
          <a:p>
            <a:pPr indent="-228600" lvl="2" marL="1143000" rtl="0" algn="l">
              <a:lnSpc>
                <a:spcPct val="100000"/>
              </a:lnSpc>
              <a:spcBef>
                <a:spcPts val="480"/>
              </a:spcBef>
              <a:spcAft>
                <a:spcPts val="0"/>
              </a:spcAft>
              <a:buClr>
                <a:schemeClr val="dk1"/>
              </a:buClr>
              <a:buSzPts val="2400"/>
              <a:buFont typeface="Helvetica Neue"/>
              <a:buChar char="•"/>
            </a:pPr>
            <a:r>
              <a:rPr lang="en-US"/>
              <a:t>Your availability </a:t>
            </a:r>
            <a:endParaRPr/>
          </a:p>
          <a:p>
            <a:pPr indent="-228600" lvl="2" marL="1143000" rtl="0" algn="l">
              <a:lnSpc>
                <a:spcPct val="100000"/>
              </a:lnSpc>
              <a:spcBef>
                <a:spcPts val="480"/>
              </a:spcBef>
              <a:spcAft>
                <a:spcPts val="0"/>
              </a:spcAft>
              <a:buClr>
                <a:schemeClr val="dk1"/>
              </a:buClr>
              <a:buSzPts val="2400"/>
              <a:buFont typeface="Helvetica Neue"/>
              <a:buChar char="•"/>
            </a:pPr>
            <a:r>
              <a:rPr lang="en-US"/>
              <a:t>Contact information</a:t>
            </a:r>
            <a:endParaRPr/>
          </a:p>
          <a:p>
            <a:pPr indent="-279400" lvl="4" marL="914400" rtl="0" algn="l">
              <a:lnSpc>
                <a:spcPct val="100000"/>
              </a:lnSpc>
              <a:spcBef>
                <a:spcPts val="1000"/>
              </a:spcBef>
              <a:spcAft>
                <a:spcPts val="0"/>
              </a:spcAft>
              <a:buClr>
                <a:schemeClr val="dk1"/>
              </a:buClr>
              <a:buSzPts val="2800"/>
              <a:buNone/>
            </a:pPr>
            <a:r>
              <a:t/>
            </a:r>
            <a:endParaRPr sz="2800"/>
          </a:p>
        </p:txBody>
      </p:sp>
      <p:pic>
        <p:nvPicPr>
          <p:cNvPr id="442" name="Google Shape;442;p13"/>
          <p:cNvPicPr preferRelativeResize="0"/>
          <p:nvPr/>
        </p:nvPicPr>
        <p:blipFill rotWithShape="1">
          <a:blip r:embed="rId3">
            <a:alphaModFix/>
          </a:blip>
          <a:srcRect b="0" l="0" r="0" t="0"/>
          <a:stretch/>
        </p:blipFill>
        <p:spPr>
          <a:xfrm>
            <a:off x="6570023" y="1144878"/>
            <a:ext cx="2450874" cy="120627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14"/>
          <p:cNvSpPr txBox="1"/>
          <p:nvPr>
            <p:ph idx="1" type="body"/>
          </p:nvPr>
        </p:nvSpPr>
        <p:spPr>
          <a:xfrm>
            <a:off x="458788" y="1330324"/>
            <a:ext cx="8229600" cy="4938857"/>
          </a:xfrm>
          <a:prstGeom prst="rect">
            <a:avLst/>
          </a:prstGeom>
          <a:noFill/>
          <a:ln>
            <a:noFill/>
          </a:ln>
        </p:spPr>
        <p:txBody>
          <a:bodyPr anchorCtr="0" anchor="t" bIns="45700" lIns="0" spcFirstLastPara="1" rIns="91425" wrap="square" tIns="45700">
            <a:normAutofit lnSpcReduction="10000"/>
          </a:bodyPr>
          <a:lstStyle/>
          <a:p>
            <a:pPr indent="-457200" lvl="3" marL="457200" rtl="0" algn="l">
              <a:lnSpc>
                <a:spcPct val="100000"/>
              </a:lnSpc>
              <a:spcBef>
                <a:spcPts val="0"/>
              </a:spcBef>
              <a:spcAft>
                <a:spcPts val="0"/>
              </a:spcAft>
              <a:buClr>
                <a:schemeClr val="dk1"/>
              </a:buClr>
              <a:buSzPts val="3500"/>
              <a:buFont typeface="Helvetica Neue"/>
              <a:buChar char="•"/>
            </a:pPr>
            <a:r>
              <a:rPr lang="en-US" sz="3500"/>
              <a:t>Initial Meeting</a:t>
            </a:r>
            <a:endParaRPr/>
          </a:p>
          <a:p>
            <a:pPr indent="-285750" lvl="1" marL="742950" rtl="0" algn="l">
              <a:lnSpc>
                <a:spcPct val="100000"/>
              </a:lnSpc>
              <a:spcBef>
                <a:spcPts val="560"/>
              </a:spcBef>
              <a:spcAft>
                <a:spcPts val="0"/>
              </a:spcAft>
              <a:buClr>
                <a:schemeClr val="dk1"/>
              </a:buClr>
              <a:buSzPts val="2800"/>
              <a:buChar char="–"/>
            </a:pPr>
            <a:r>
              <a:rPr lang="en-US"/>
              <a:t>Get information about your mentee/mentor </a:t>
            </a:r>
            <a:endParaRPr/>
          </a:p>
          <a:p>
            <a:pPr indent="-228600" lvl="2" marL="1143000" rtl="0" algn="l">
              <a:lnSpc>
                <a:spcPct val="100000"/>
              </a:lnSpc>
              <a:spcBef>
                <a:spcPts val="480"/>
              </a:spcBef>
              <a:spcAft>
                <a:spcPts val="0"/>
              </a:spcAft>
              <a:buClr>
                <a:schemeClr val="dk1"/>
              </a:buClr>
              <a:buSzPts val="2400"/>
              <a:buFont typeface="Helvetica Neue"/>
              <a:buChar char="•"/>
            </a:pPr>
            <a:r>
              <a:rPr lang="en-US"/>
              <a:t>Preferred name or nickname </a:t>
            </a:r>
            <a:endParaRPr/>
          </a:p>
          <a:p>
            <a:pPr indent="-228600" lvl="2" marL="1143000" rtl="0" algn="l">
              <a:lnSpc>
                <a:spcPct val="100000"/>
              </a:lnSpc>
              <a:spcBef>
                <a:spcPts val="480"/>
              </a:spcBef>
              <a:spcAft>
                <a:spcPts val="0"/>
              </a:spcAft>
              <a:buClr>
                <a:schemeClr val="dk1"/>
              </a:buClr>
              <a:buSzPts val="2400"/>
              <a:buFont typeface="Helvetica Neue"/>
              <a:buChar char="•"/>
            </a:pPr>
            <a:r>
              <a:rPr lang="en-US"/>
              <a:t>Degree program &amp; classes they are taking </a:t>
            </a:r>
            <a:endParaRPr/>
          </a:p>
          <a:p>
            <a:pPr indent="-228600" lvl="2" marL="1143000" rtl="0" algn="l">
              <a:lnSpc>
                <a:spcPct val="100000"/>
              </a:lnSpc>
              <a:spcBef>
                <a:spcPts val="480"/>
              </a:spcBef>
              <a:spcAft>
                <a:spcPts val="0"/>
              </a:spcAft>
              <a:buClr>
                <a:schemeClr val="dk1"/>
              </a:buClr>
              <a:buSzPts val="2400"/>
              <a:buFont typeface="Helvetica Neue"/>
              <a:buChar char="•"/>
            </a:pPr>
            <a:r>
              <a:rPr lang="en-US"/>
              <a:t>Academic background</a:t>
            </a:r>
            <a:endParaRPr/>
          </a:p>
          <a:p>
            <a:pPr indent="-228600" lvl="3" marL="1600200" rtl="0" algn="l">
              <a:lnSpc>
                <a:spcPct val="100000"/>
              </a:lnSpc>
              <a:spcBef>
                <a:spcPts val="400"/>
              </a:spcBef>
              <a:spcAft>
                <a:spcPts val="0"/>
              </a:spcAft>
              <a:buClr>
                <a:schemeClr val="dk1"/>
              </a:buClr>
              <a:buSzPts val="2000"/>
              <a:buFont typeface="Helvetica Neue"/>
              <a:buChar char="•"/>
            </a:pPr>
            <a:r>
              <a:rPr lang="en-US"/>
              <a:t>Schools previously attended, length of time at SBU, what attracted them to come here </a:t>
            </a:r>
            <a:endParaRPr/>
          </a:p>
          <a:p>
            <a:pPr indent="-228600" lvl="2" marL="1143000" rtl="0" algn="l">
              <a:lnSpc>
                <a:spcPct val="100000"/>
              </a:lnSpc>
              <a:spcBef>
                <a:spcPts val="480"/>
              </a:spcBef>
              <a:spcAft>
                <a:spcPts val="0"/>
              </a:spcAft>
              <a:buClr>
                <a:schemeClr val="dk1"/>
              </a:buClr>
              <a:buSzPts val="2400"/>
              <a:buFont typeface="Helvetica Neue"/>
              <a:buChar char="•"/>
            </a:pPr>
            <a:r>
              <a:rPr lang="en-US"/>
              <a:t>Previous experience with mentoring</a:t>
            </a:r>
            <a:endParaRPr/>
          </a:p>
          <a:p>
            <a:pPr indent="-228600" lvl="2" marL="1143000" rtl="0" algn="l">
              <a:lnSpc>
                <a:spcPct val="100000"/>
              </a:lnSpc>
              <a:spcBef>
                <a:spcPts val="480"/>
              </a:spcBef>
              <a:spcAft>
                <a:spcPts val="0"/>
              </a:spcAft>
              <a:buClr>
                <a:schemeClr val="dk1"/>
              </a:buClr>
              <a:buSzPts val="2400"/>
              <a:buFont typeface="Helvetica Neue"/>
              <a:buChar char="•"/>
            </a:pPr>
            <a:r>
              <a:rPr lang="en-US"/>
              <a:t>Any information regarding interests and hobbies that they feel comfortable sharing </a:t>
            </a:r>
            <a:endParaRPr/>
          </a:p>
          <a:p>
            <a:pPr indent="-228600" lvl="2" marL="1143000" rtl="0" algn="l">
              <a:lnSpc>
                <a:spcPct val="100000"/>
              </a:lnSpc>
              <a:spcBef>
                <a:spcPts val="480"/>
              </a:spcBef>
              <a:spcAft>
                <a:spcPts val="0"/>
              </a:spcAft>
              <a:buClr>
                <a:schemeClr val="dk1"/>
              </a:buClr>
              <a:buSzPts val="2400"/>
              <a:buFont typeface="Helvetica Neue"/>
              <a:buChar char="•"/>
            </a:pPr>
            <a:r>
              <a:rPr lang="en-US"/>
              <a:t>Their availability </a:t>
            </a:r>
            <a:endParaRPr/>
          </a:p>
          <a:p>
            <a:pPr indent="-228600" lvl="2" marL="1143000" rtl="0" algn="l">
              <a:lnSpc>
                <a:spcPct val="100000"/>
              </a:lnSpc>
              <a:spcBef>
                <a:spcPts val="480"/>
              </a:spcBef>
              <a:spcAft>
                <a:spcPts val="0"/>
              </a:spcAft>
              <a:buClr>
                <a:schemeClr val="dk1"/>
              </a:buClr>
              <a:buSzPts val="2400"/>
              <a:buFont typeface="Helvetica Neue"/>
              <a:buChar char="•"/>
            </a:pPr>
            <a:r>
              <a:rPr lang="en-US"/>
              <a:t>Contact information</a:t>
            </a:r>
            <a:endParaRPr sz="2800"/>
          </a:p>
        </p:txBody>
      </p:sp>
      <p:pic>
        <p:nvPicPr>
          <p:cNvPr id="448" name="Google Shape;448;p14"/>
          <p:cNvPicPr preferRelativeResize="0"/>
          <p:nvPr/>
        </p:nvPicPr>
        <p:blipFill rotWithShape="1">
          <a:blip r:embed="rId3">
            <a:alphaModFix/>
          </a:blip>
          <a:srcRect b="0" l="0" r="0" t="0"/>
          <a:stretch/>
        </p:blipFill>
        <p:spPr>
          <a:xfrm>
            <a:off x="6237514" y="5014914"/>
            <a:ext cx="2450874" cy="120627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15"/>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Future meetings</a:t>
            </a:r>
            <a:endParaRPr/>
          </a:p>
          <a:p>
            <a:pPr indent="-285750" lvl="1" marL="742950" rtl="0" algn="l">
              <a:lnSpc>
                <a:spcPct val="100000"/>
              </a:lnSpc>
              <a:spcBef>
                <a:spcPts val="560"/>
              </a:spcBef>
              <a:spcAft>
                <a:spcPts val="0"/>
              </a:spcAft>
              <a:buClr>
                <a:schemeClr val="dk1"/>
              </a:buClr>
              <a:buSzPts val="2800"/>
              <a:buChar char="–"/>
            </a:pPr>
            <a:r>
              <a:rPr lang="en-US"/>
              <a:t>Establish regular times to meet</a:t>
            </a:r>
            <a:endParaRPr/>
          </a:p>
          <a:p>
            <a:pPr indent="-228600" lvl="2" marL="1143000" rtl="0" algn="l">
              <a:lnSpc>
                <a:spcPct val="100000"/>
              </a:lnSpc>
              <a:spcBef>
                <a:spcPts val="480"/>
              </a:spcBef>
              <a:spcAft>
                <a:spcPts val="0"/>
              </a:spcAft>
              <a:buClr>
                <a:schemeClr val="dk1"/>
              </a:buClr>
              <a:buSzPts val="2400"/>
              <a:buChar char="•"/>
            </a:pPr>
            <a:r>
              <a:rPr lang="en-US"/>
              <a:t>Most successful mentoring relationships are ones that have consistency</a:t>
            </a:r>
            <a:endParaRPr/>
          </a:p>
          <a:p>
            <a:pPr indent="-228600" lvl="2" marL="1143000" rtl="0" algn="l">
              <a:lnSpc>
                <a:spcPct val="100000"/>
              </a:lnSpc>
              <a:spcBef>
                <a:spcPts val="480"/>
              </a:spcBef>
              <a:spcAft>
                <a:spcPts val="0"/>
              </a:spcAft>
              <a:buClr>
                <a:schemeClr val="dk1"/>
              </a:buClr>
              <a:buSzPts val="2400"/>
              <a:buChar char="•"/>
            </a:pPr>
            <a:r>
              <a:rPr lang="en-US"/>
              <a:t>Be punctual!!!</a:t>
            </a:r>
            <a:endParaRPr/>
          </a:p>
          <a:p>
            <a:pPr indent="-285750" lvl="1" marL="742950" rtl="0" algn="l">
              <a:lnSpc>
                <a:spcPct val="100000"/>
              </a:lnSpc>
              <a:spcBef>
                <a:spcPts val="560"/>
              </a:spcBef>
              <a:spcAft>
                <a:spcPts val="0"/>
              </a:spcAft>
              <a:buClr>
                <a:schemeClr val="dk1"/>
              </a:buClr>
              <a:buSzPts val="2800"/>
              <a:buChar char="–"/>
            </a:pPr>
            <a:r>
              <a:rPr lang="en-US"/>
              <a:t>Touch upon issues/topics discussed at previous meetings</a:t>
            </a:r>
            <a:endParaRPr/>
          </a:p>
          <a:p>
            <a:pPr indent="-228600" lvl="2" marL="1143000" rtl="0" algn="l">
              <a:lnSpc>
                <a:spcPct val="100000"/>
              </a:lnSpc>
              <a:spcBef>
                <a:spcPts val="480"/>
              </a:spcBef>
              <a:spcAft>
                <a:spcPts val="0"/>
              </a:spcAft>
              <a:buClr>
                <a:schemeClr val="dk1"/>
              </a:buClr>
              <a:buSzPts val="2400"/>
              <a:buChar char="•"/>
            </a:pPr>
            <a:r>
              <a:rPr lang="en-US"/>
              <a:t>Take notes, if necessary</a:t>
            </a:r>
            <a:endParaRPr/>
          </a:p>
          <a:p>
            <a:pPr indent="-107950" lvl="1" marL="742950" rtl="0" algn="l">
              <a:lnSpc>
                <a:spcPct val="100000"/>
              </a:lnSpc>
              <a:spcBef>
                <a:spcPts val="560"/>
              </a:spcBef>
              <a:spcAft>
                <a:spcPts val="0"/>
              </a:spcAft>
              <a:buClr>
                <a:schemeClr val="dk1"/>
              </a:buClr>
              <a:buSzPts val="2800"/>
              <a:buNone/>
            </a:pPr>
            <a:r>
              <a:t/>
            </a:r>
            <a:endParaRPr/>
          </a:p>
        </p:txBody>
      </p:sp>
      <p:pic>
        <p:nvPicPr>
          <p:cNvPr id="454" name="Google Shape;454;p15"/>
          <p:cNvPicPr preferRelativeResize="0"/>
          <p:nvPr/>
        </p:nvPicPr>
        <p:blipFill rotWithShape="1">
          <a:blip r:embed="rId3">
            <a:alphaModFix/>
          </a:blip>
          <a:srcRect b="0" l="0" r="0" t="0"/>
          <a:stretch/>
        </p:blipFill>
        <p:spPr>
          <a:xfrm>
            <a:off x="6237514" y="5014914"/>
            <a:ext cx="2450874" cy="120627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16"/>
          <p:cNvSpPr txBox="1"/>
          <p:nvPr>
            <p:ph idx="1" type="body"/>
          </p:nvPr>
        </p:nvSpPr>
        <p:spPr>
          <a:xfrm>
            <a:off x="458788" y="1330325"/>
            <a:ext cx="8229600" cy="1351915"/>
          </a:xfrm>
          <a:prstGeom prst="rect">
            <a:avLst/>
          </a:prstGeom>
          <a:noFill/>
          <a:ln>
            <a:noFill/>
          </a:ln>
        </p:spPr>
        <p:txBody>
          <a:bodyPr anchorCtr="0" anchor="t" bIns="45700" lIns="0"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After each meeting</a:t>
            </a:r>
            <a:endParaRPr/>
          </a:p>
          <a:p>
            <a:pPr indent="-285750" lvl="1" marL="742950" rtl="0" algn="l">
              <a:lnSpc>
                <a:spcPct val="100000"/>
              </a:lnSpc>
              <a:spcBef>
                <a:spcPts val="560"/>
              </a:spcBef>
              <a:spcAft>
                <a:spcPts val="0"/>
              </a:spcAft>
              <a:buClr>
                <a:schemeClr val="dk1"/>
              </a:buClr>
              <a:buSzPts val="2800"/>
              <a:buChar char="–"/>
            </a:pPr>
            <a:r>
              <a:rPr lang="en-US"/>
              <a:t>Complete log/updates as soon as possible!</a:t>
            </a:r>
            <a:endParaRPr/>
          </a:p>
        </p:txBody>
      </p:sp>
      <p:pic>
        <p:nvPicPr>
          <p:cNvPr id="460" name="Google Shape;460;p16"/>
          <p:cNvPicPr preferRelativeResize="0"/>
          <p:nvPr/>
        </p:nvPicPr>
        <p:blipFill rotWithShape="1">
          <a:blip r:embed="rId3">
            <a:alphaModFix/>
          </a:blip>
          <a:srcRect b="0" l="0" r="0" t="0"/>
          <a:stretch/>
        </p:blipFill>
        <p:spPr>
          <a:xfrm>
            <a:off x="1469232" y="2682240"/>
            <a:ext cx="6208712" cy="30112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17"/>
          <p:cNvSpPr txBox="1"/>
          <p:nvPr>
            <p:ph idx="1" type="body"/>
          </p:nvPr>
        </p:nvSpPr>
        <p:spPr>
          <a:xfrm>
            <a:off x="458788" y="1330325"/>
            <a:ext cx="8229600" cy="4525963"/>
          </a:xfrm>
          <a:prstGeom prst="rect">
            <a:avLst/>
          </a:prstGeom>
          <a:solidFill>
            <a:srgbClr val="B60225"/>
          </a:solidFill>
          <a:ln>
            <a:noFill/>
          </a:ln>
        </p:spPr>
        <p:txBody>
          <a:bodyPr anchorCtr="0" anchor="ctr" bIns="45700" lIns="0" spcFirstLastPara="1" rIns="91425" wrap="square" tIns="45700">
            <a:noAutofit/>
          </a:bodyPr>
          <a:lstStyle/>
          <a:p>
            <a:pPr indent="0" lvl="0" marL="0" rtl="0" algn="ctr">
              <a:lnSpc>
                <a:spcPct val="100000"/>
              </a:lnSpc>
              <a:spcBef>
                <a:spcPts val="0"/>
              </a:spcBef>
              <a:spcAft>
                <a:spcPts val="0"/>
              </a:spcAft>
              <a:buClr>
                <a:schemeClr val="lt1"/>
              </a:buClr>
              <a:buSzPts val="6000"/>
              <a:buNone/>
            </a:pPr>
            <a:r>
              <a:rPr b="1" lang="en-US" sz="6000">
                <a:solidFill>
                  <a:schemeClr val="lt1"/>
                </a:solidFill>
              </a:rPr>
              <a:t>Establishing Trust and Boundaries</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18"/>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Establishing Trust and Boundaries</a:t>
            </a:r>
            <a:endParaRPr/>
          </a:p>
          <a:p>
            <a:pPr indent="-285750" lvl="1" marL="742950" rtl="0" algn="l">
              <a:lnSpc>
                <a:spcPct val="100000"/>
              </a:lnSpc>
              <a:spcBef>
                <a:spcPts val="560"/>
              </a:spcBef>
              <a:spcAft>
                <a:spcPts val="0"/>
              </a:spcAft>
              <a:buClr>
                <a:schemeClr val="dk1"/>
              </a:buClr>
              <a:buSzPts val="2800"/>
              <a:buChar char="–"/>
            </a:pPr>
            <a:r>
              <a:rPr lang="en-US"/>
              <a:t>Stress confidentiality </a:t>
            </a:r>
            <a:endParaRPr/>
          </a:p>
          <a:p>
            <a:pPr indent="-228600" lvl="2" marL="1143000" rtl="0" algn="l">
              <a:lnSpc>
                <a:spcPct val="100000"/>
              </a:lnSpc>
              <a:spcBef>
                <a:spcPts val="480"/>
              </a:spcBef>
              <a:spcAft>
                <a:spcPts val="0"/>
              </a:spcAft>
              <a:buClr>
                <a:schemeClr val="dk1"/>
              </a:buClr>
              <a:buSzPts val="2400"/>
              <a:buChar char="•"/>
            </a:pPr>
            <a:r>
              <a:rPr lang="en-US"/>
              <a:t>Ensure that mentee understands that any information shared with you will remain confidential, except in special circumstances </a:t>
            </a:r>
            <a:endParaRPr/>
          </a:p>
          <a:p>
            <a:pPr indent="-228600" lvl="3" marL="1600200" rtl="0" algn="l">
              <a:lnSpc>
                <a:spcPct val="100000"/>
              </a:lnSpc>
              <a:spcBef>
                <a:spcPts val="400"/>
              </a:spcBef>
              <a:spcAft>
                <a:spcPts val="0"/>
              </a:spcAft>
              <a:buClr>
                <a:schemeClr val="dk1"/>
              </a:buClr>
              <a:buSzPts val="2000"/>
              <a:buChar char="–"/>
            </a:pPr>
            <a:r>
              <a:rPr lang="en-US"/>
              <a:t>Mentor/Mentee logs: Any information shared with BSD will remain confidential, except in special circumstances </a:t>
            </a:r>
            <a:endParaRPr/>
          </a:p>
          <a:p>
            <a:pPr indent="-228600" lvl="2" marL="1143000" rtl="0" algn="l">
              <a:lnSpc>
                <a:spcPct val="100000"/>
              </a:lnSpc>
              <a:spcBef>
                <a:spcPts val="480"/>
              </a:spcBef>
              <a:spcAft>
                <a:spcPts val="0"/>
              </a:spcAft>
              <a:buClr>
                <a:schemeClr val="dk1"/>
              </a:buClr>
              <a:buSzPts val="2400"/>
              <a:buChar char="•"/>
            </a:pPr>
            <a:r>
              <a:rPr lang="en-US"/>
              <a:t>Do not share mentee information with colleagues, friends, or family</a:t>
            </a:r>
            <a:endParaRPr/>
          </a:p>
        </p:txBody>
      </p:sp>
      <p:pic>
        <p:nvPicPr>
          <p:cNvPr id="471" name="Google Shape;471;p18"/>
          <p:cNvPicPr preferRelativeResize="0"/>
          <p:nvPr/>
        </p:nvPicPr>
        <p:blipFill rotWithShape="1">
          <a:blip r:embed="rId3">
            <a:alphaModFix/>
          </a:blip>
          <a:srcRect b="0" l="0" r="0" t="0"/>
          <a:stretch/>
        </p:blipFill>
        <p:spPr>
          <a:xfrm>
            <a:off x="5746285" y="4841023"/>
            <a:ext cx="3099989" cy="141315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19"/>
          <p:cNvSpPr txBox="1"/>
          <p:nvPr>
            <p:ph idx="1" type="body"/>
          </p:nvPr>
        </p:nvSpPr>
        <p:spPr>
          <a:xfrm>
            <a:off x="240145" y="1330325"/>
            <a:ext cx="8448243" cy="4525963"/>
          </a:xfrm>
          <a:prstGeom prst="rect">
            <a:avLst/>
          </a:prstGeom>
          <a:noFill/>
          <a:ln>
            <a:noFill/>
          </a:ln>
        </p:spPr>
        <p:txBody>
          <a:bodyPr anchorCtr="0" anchor="t" bIns="45700" lIns="0"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Establishing Trust and Boundaries</a:t>
            </a:r>
            <a:endParaRPr/>
          </a:p>
          <a:p>
            <a:pPr indent="-285750" lvl="1" marL="742950" rtl="0" algn="l">
              <a:lnSpc>
                <a:spcPct val="100000"/>
              </a:lnSpc>
              <a:spcBef>
                <a:spcPts val="560"/>
              </a:spcBef>
              <a:spcAft>
                <a:spcPts val="0"/>
              </a:spcAft>
              <a:buClr>
                <a:schemeClr val="dk1"/>
              </a:buClr>
              <a:buSzPts val="2800"/>
              <a:buChar char="–"/>
            </a:pPr>
            <a:r>
              <a:rPr lang="en-US"/>
              <a:t>Confidentiality: Special circumstances</a:t>
            </a:r>
            <a:endParaRPr/>
          </a:p>
          <a:p>
            <a:pPr indent="-228600" lvl="2" marL="1143000" rtl="0" algn="l">
              <a:lnSpc>
                <a:spcPct val="100000"/>
              </a:lnSpc>
              <a:spcBef>
                <a:spcPts val="480"/>
              </a:spcBef>
              <a:spcAft>
                <a:spcPts val="0"/>
              </a:spcAft>
              <a:buClr>
                <a:schemeClr val="dk1"/>
              </a:buClr>
              <a:buSzPts val="2400"/>
              <a:buChar char="•"/>
            </a:pPr>
            <a:r>
              <a:rPr lang="en-US"/>
              <a:t>If mentee reports that they are thinking about harming themselves or others, you must contact Norma Reyes and the appropriate authorities immediately (police, paramedics, etc.) </a:t>
            </a:r>
            <a:endParaRPr/>
          </a:p>
          <a:p>
            <a:pPr indent="-228600" lvl="2" marL="1143000" rtl="0" algn="l">
              <a:lnSpc>
                <a:spcPct val="100000"/>
              </a:lnSpc>
              <a:spcBef>
                <a:spcPts val="480"/>
              </a:spcBef>
              <a:spcAft>
                <a:spcPts val="0"/>
              </a:spcAft>
              <a:buClr>
                <a:schemeClr val="dk1"/>
              </a:buClr>
              <a:buSzPts val="2400"/>
              <a:buChar char="•"/>
            </a:pPr>
            <a:r>
              <a:rPr lang="en-US"/>
              <a:t>Can refer students to Counseling and Psychological Services (CAPS) </a:t>
            </a:r>
            <a:endParaRPr/>
          </a:p>
          <a:p>
            <a:pPr indent="-228600" lvl="3" marL="1600200" rtl="0" algn="l">
              <a:lnSpc>
                <a:spcPct val="100000"/>
              </a:lnSpc>
              <a:spcBef>
                <a:spcPts val="400"/>
              </a:spcBef>
              <a:spcAft>
                <a:spcPts val="0"/>
              </a:spcAft>
              <a:buClr>
                <a:schemeClr val="dk1"/>
              </a:buClr>
              <a:buSzPts val="2000"/>
              <a:buChar char="–"/>
            </a:pPr>
            <a:r>
              <a:rPr lang="en-US"/>
              <a:t>Counseling and Psychological Services (CAPS)</a:t>
            </a:r>
            <a:endParaRPr/>
          </a:p>
          <a:p>
            <a:pPr indent="-228600" lvl="4" marL="2057400" rtl="0" algn="l">
              <a:lnSpc>
                <a:spcPct val="100000"/>
              </a:lnSpc>
              <a:spcBef>
                <a:spcPts val="400"/>
              </a:spcBef>
              <a:spcAft>
                <a:spcPts val="0"/>
              </a:spcAft>
              <a:buClr>
                <a:schemeClr val="dk1"/>
              </a:buClr>
              <a:buSzPts val="2000"/>
              <a:buChar char="»"/>
            </a:pPr>
            <a:r>
              <a:rPr lang="en-US"/>
              <a:t>(631) 632-6720</a:t>
            </a:r>
            <a:endParaRPr/>
          </a:p>
          <a:p>
            <a:pPr indent="-228600" lvl="4" marL="2057400" rtl="0" algn="l">
              <a:lnSpc>
                <a:spcPct val="100000"/>
              </a:lnSpc>
              <a:spcBef>
                <a:spcPts val="400"/>
              </a:spcBef>
              <a:spcAft>
                <a:spcPts val="0"/>
              </a:spcAft>
              <a:buClr>
                <a:schemeClr val="dk1"/>
              </a:buClr>
              <a:buSzPts val="2000"/>
              <a:buChar char="»"/>
            </a:pPr>
            <a:r>
              <a:rPr lang="en-US" u="sng">
                <a:solidFill>
                  <a:schemeClr val="hlink"/>
                </a:solidFill>
                <a:hlinkClick r:id="rId3"/>
              </a:rPr>
              <a:t>http://studentaffairs.stonybrook.edu/caps/index.shtml</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20"/>
          <p:cNvSpPr txBox="1"/>
          <p:nvPr>
            <p:ph idx="1" type="body"/>
          </p:nvPr>
        </p:nvSpPr>
        <p:spPr>
          <a:xfrm>
            <a:off x="458788" y="1330325"/>
            <a:ext cx="8229600" cy="4772602"/>
          </a:xfrm>
          <a:prstGeom prst="rect">
            <a:avLst/>
          </a:prstGeom>
          <a:noFill/>
          <a:ln>
            <a:noFill/>
          </a:ln>
        </p:spPr>
        <p:txBody>
          <a:bodyPr anchorCtr="0" anchor="t" bIns="45700" lIns="0" spcFirstLastPara="1" rIns="91425" wrap="square" tIns="45700">
            <a:normAutofit fontScale="92500" lnSpcReduction="20000"/>
          </a:bodyPr>
          <a:lstStyle/>
          <a:p>
            <a:pPr indent="-342900" lvl="0" marL="342900" rtl="0" algn="l">
              <a:lnSpc>
                <a:spcPct val="100000"/>
              </a:lnSpc>
              <a:spcBef>
                <a:spcPts val="0"/>
              </a:spcBef>
              <a:spcAft>
                <a:spcPts val="0"/>
              </a:spcAft>
              <a:buClr>
                <a:schemeClr val="dk1"/>
              </a:buClr>
              <a:buSzPct val="100000"/>
              <a:buChar char="•"/>
            </a:pPr>
            <a:r>
              <a:rPr lang="en-US"/>
              <a:t>Establishing Trust and Boundaries</a:t>
            </a:r>
            <a:endParaRPr/>
          </a:p>
          <a:p>
            <a:pPr indent="-299085" lvl="1" marL="742950" rtl="0" algn="l">
              <a:lnSpc>
                <a:spcPct val="100000"/>
              </a:lnSpc>
              <a:spcBef>
                <a:spcPts val="476"/>
              </a:spcBef>
              <a:spcAft>
                <a:spcPts val="0"/>
              </a:spcAft>
              <a:buClr>
                <a:schemeClr val="dk1"/>
              </a:buClr>
              <a:buSzPct val="100000"/>
              <a:buChar char="–"/>
            </a:pPr>
            <a:r>
              <a:rPr lang="en-US"/>
              <a:t>Confidentiality: Special circumstances</a:t>
            </a:r>
            <a:endParaRPr/>
          </a:p>
          <a:p>
            <a:pPr indent="-240030" lvl="2" marL="1143000" rtl="0" algn="l">
              <a:lnSpc>
                <a:spcPct val="100000"/>
              </a:lnSpc>
              <a:spcBef>
                <a:spcPts val="408"/>
              </a:spcBef>
              <a:spcAft>
                <a:spcPts val="0"/>
              </a:spcAft>
              <a:buClr>
                <a:schemeClr val="dk1"/>
              </a:buClr>
              <a:buSzPct val="100000"/>
              <a:buChar char="•"/>
            </a:pPr>
            <a:r>
              <a:rPr lang="en-US"/>
              <a:t>If mentee reports being the victim of discrimination or harassment, contact Norma Reyes</a:t>
            </a:r>
            <a:endParaRPr/>
          </a:p>
          <a:p>
            <a:pPr indent="-240030" lvl="2" marL="1143000" rtl="0" algn="l">
              <a:lnSpc>
                <a:spcPct val="100000"/>
              </a:lnSpc>
              <a:spcBef>
                <a:spcPts val="408"/>
              </a:spcBef>
              <a:spcAft>
                <a:spcPts val="0"/>
              </a:spcAft>
              <a:buClr>
                <a:schemeClr val="dk1"/>
              </a:buClr>
              <a:buSzPct val="100000"/>
              <a:buChar char="•"/>
            </a:pPr>
            <a:r>
              <a:rPr lang="en-US"/>
              <a:t>Can refer students to Office of Diversity and Affirmative Action (ODAA)</a:t>
            </a:r>
            <a:endParaRPr/>
          </a:p>
          <a:p>
            <a:pPr indent="-238125" lvl="4" marL="2057400" rtl="0" algn="l">
              <a:lnSpc>
                <a:spcPct val="100000"/>
              </a:lnSpc>
              <a:spcBef>
                <a:spcPts val="340"/>
              </a:spcBef>
              <a:spcAft>
                <a:spcPts val="0"/>
              </a:spcAft>
              <a:buClr>
                <a:schemeClr val="dk1"/>
              </a:buClr>
              <a:buSzPct val="100000"/>
              <a:buChar char="»"/>
            </a:pPr>
            <a:r>
              <a:rPr lang="en-US"/>
              <a:t>(631) 632-6280</a:t>
            </a:r>
            <a:endParaRPr/>
          </a:p>
          <a:p>
            <a:pPr indent="-238125" lvl="4" marL="2057400" rtl="0" algn="l">
              <a:lnSpc>
                <a:spcPct val="100000"/>
              </a:lnSpc>
              <a:spcBef>
                <a:spcPts val="340"/>
              </a:spcBef>
              <a:spcAft>
                <a:spcPts val="0"/>
              </a:spcAft>
              <a:buClr>
                <a:schemeClr val="dk1"/>
              </a:buClr>
              <a:buSzPct val="100000"/>
              <a:buChar char="»"/>
            </a:pPr>
            <a:r>
              <a:rPr lang="en-US" u="sng">
                <a:solidFill>
                  <a:schemeClr val="hlink"/>
                </a:solidFill>
                <a:hlinkClick r:id="rId3"/>
              </a:rPr>
              <a:t>http://www.stonybrook.edu/diversity/</a:t>
            </a:r>
            <a:endParaRPr/>
          </a:p>
          <a:p>
            <a:pPr indent="-120650" lvl="4" marL="2057400" rtl="0" algn="l">
              <a:lnSpc>
                <a:spcPct val="100000"/>
              </a:lnSpc>
              <a:spcBef>
                <a:spcPts val="340"/>
              </a:spcBef>
              <a:spcAft>
                <a:spcPts val="0"/>
              </a:spcAft>
              <a:buClr>
                <a:schemeClr val="dk1"/>
              </a:buClr>
              <a:buSzPct val="100000"/>
              <a:buNone/>
            </a:pPr>
            <a:r>
              <a:t/>
            </a:r>
            <a:endParaRPr/>
          </a:p>
          <a:p>
            <a:pPr indent="-299085" lvl="1" marL="742950" rtl="0" algn="l">
              <a:lnSpc>
                <a:spcPct val="100000"/>
              </a:lnSpc>
              <a:spcBef>
                <a:spcPts val="476"/>
              </a:spcBef>
              <a:spcAft>
                <a:spcPts val="0"/>
              </a:spcAft>
              <a:buClr>
                <a:schemeClr val="dk1"/>
              </a:buClr>
              <a:buSzPct val="100000"/>
              <a:buChar char="–"/>
            </a:pPr>
            <a:r>
              <a:rPr lang="en-US"/>
              <a:t>Once situation is reported, it then becomes confidential information to the person to whom it is reported to</a:t>
            </a:r>
            <a:endParaRPr/>
          </a:p>
          <a:p>
            <a:pPr indent="-240030" lvl="2" marL="1143000" rtl="0" algn="l">
              <a:lnSpc>
                <a:spcPct val="100000"/>
              </a:lnSpc>
              <a:spcBef>
                <a:spcPts val="408"/>
              </a:spcBef>
              <a:spcAft>
                <a:spcPts val="0"/>
              </a:spcAft>
              <a:buClr>
                <a:schemeClr val="dk1"/>
              </a:buClr>
              <a:buSzPct val="100000"/>
              <a:buChar char="•"/>
            </a:pPr>
            <a:r>
              <a:rPr lang="en-US"/>
              <a:t>You may not receive follow-up information </a:t>
            </a:r>
            <a:endParaRPr/>
          </a:p>
          <a:p>
            <a:pPr indent="-240030" lvl="2" marL="1143000" rtl="0" algn="l">
              <a:lnSpc>
                <a:spcPct val="100000"/>
              </a:lnSpc>
              <a:spcBef>
                <a:spcPts val="408"/>
              </a:spcBef>
              <a:spcAft>
                <a:spcPts val="0"/>
              </a:spcAft>
              <a:buClr>
                <a:schemeClr val="dk1"/>
              </a:buClr>
              <a:buSzPct val="100000"/>
              <a:buChar char="•"/>
            </a:pPr>
            <a:r>
              <a:rPr lang="en-US"/>
              <a:t>Continue to be a sympathetic mentor to your mentee, but do not ask for further disclosure on that topic</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21"/>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rmAutofit fontScale="92500" lnSpcReduction="20000"/>
          </a:bodyPr>
          <a:lstStyle/>
          <a:p>
            <a:pPr indent="-342900" lvl="0" marL="342900" rtl="0" algn="l">
              <a:lnSpc>
                <a:spcPct val="100000"/>
              </a:lnSpc>
              <a:spcBef>
                <a:spcPts val="0"/>
              </a:spcBef>
              <a:spcAft>
                <a:spcPts val="0"/>
              </a:spcAft>
              <a:buClr>
                <a:schemeClr val="dk1"/>
              </a:buClr>
              <a:buSzPct val="108107"/>
              <a:buChar char="•"/>
            </a:pPr>
            <a:r>
              <a:rPr lang="en-US"/>
              <a:t>Establishing Trust and Boundaries</a:t>
            </a:r>
            <a:endParaRPr/>
          </a:p>
          <a:p>
            <a:pPr indent="-299084" lvl="1" marL="742950" rtl="0" algn="l">
              <a:lnSpc>
                <a:spcPct val="100000"/>
              </a:lnSpc>
              <a:spcBef>
                <a:spcPts val="518"/>
              </a:spcBef>
              <a:spcAft>
                <a:spcPts val="0"/>
              </a:spcAft>
              <a:buClr>
                <a:schemeClr val="dk1"/>
              </a:buClr>
              <a:buSzPct val="108108"/>
              <a:buChar char="–"/>
            </a:pPr>
            <a:r>
              <a:rPr lang="en-US"/>
              <a:t>Important to establish boundaries</a:t>
            </a:r>
            <a:endParaRPr/>
          </a:p>
          <a:p>
            <a:pPr indent="-240029" lvl="2" marL="1143000" rtl="0" algn="l">
              <a:lnSpc>
                <a:spcPct val="100000"/>
              </a:lnSpc>
              <a:spcBef>
                <a:spcPts val="444"/>
              </a:spcBef>
              <a:spcAft>
                <a:spcPts val="0"/>
              </a:spcAft>
              <a:buClr>
                <a:schemeClr val="dk1"/>
              </a:buClr>
              <a:buSzPct val="108108"/>
              <a:buChar char="•"/>
            </a:pPr>
            <a:r>
              <a:rPr lang="en-US"/>
              <a:t>Maintain a professional and respectful attitude toward each other</a:t>
            </a:r>
            <a:endParaRPr/>
          </a:p>
          <a:p>
            <a:pPr indent="-240029" lvl="2" marL="1143000" rtl="0" algn="l">
              <a:lnSpc>
                <a:spcPct val="100000"/>
              </a:lnSpc>
              <a:spcBef>
                <a:spcPts val="444"/>
              </a:spcBef>
              <a:spcAft>
                <a:spcPts val="0"/>
              </a:spcAft>
              <a:buClr>
                <a:schemeClr val="dk1"/>
              </a:buClr>
              <a:buSzPct val="108108"/>
              <a:buChar char="•"/>
            </a:pPr>
            <a:r>
              <a:rPr lang="en-US"/>
              <a:t>If at any time, your relationship with your mentee extends to beyond what you are comfortable with, contact Norma Reyes immediately </a:t>
            </a:r>
            <a:endParaRPr/>
          </a:p>
          <a:p>
            <a:pPr indent="-238125" lvl="3" marL="1600200" rtl="0" algn="l">
              <a:lnSpc>
                <a:spcPct val="100000"/>
              </a:lnSpc>
              <a:spcBef>
                <a:spcPts val="370"/>
              </a:spcBef>
              <a:spcAft>
                <a:spcPts val="0"/>
              </a:spcAft>
              <a:buClr>
                <a:schemeClr val="dk1"/>
              </a:buClr>
              <a:buSzPct val="108107"/>
              <a:buChar char="–"/>
            </a:pPr>
            <a:r>
              <a:rPr lang="en-US"/>
              <a:t>Know your limits</a:t>
            </a:r>
            <a:endParaRPr/>
          </a:p>
          <a:p>
            <a:pPr indent="-238125" lvl="4" marL="2057400" rtl="0" algn="l">
              <a:lnSpc>
                <a:spcPct val="100000"/>
              </a:lnSpc>
              <a:spcBef>
                <a:spcPts val="370"/>
              </a:spcBef>
              <a:spcAft>
                <a:spcPts val="0"/>
              </a:spcAft>
              <a:buClr>
                <a:schemeClr val="dk1"/>
              </a:buClr>
              <a:buSzPct val="108107"/>
              <a:buChar char="»"/>
            </a:pPr>
            <a:r>
              <a:rPr lang="en-US"/>
              <a:t>Ask for help and referrals before you get overwhelmed with your mentee’s problems </a:t>
            </a:r>
            <a:endParaRPr/>
          </a:p>
          <a:p>
            <a:pPr indent="-238125" lvl="3" marL="1600200" rtl="0" algn="l">
              <a:lnSpc>
                <a:spcPct val="100000"/>
              </a:lnSpc>
              <a:spcBef>
                <a:spcPts val="370"/>
              </a:spcBef>
              <a:spcAft>
                <a:spcPts val="0"/>
              </a:spcAft>
              <a:buClr>
                <a:schemeClr val="dk1"/>
              </a:buClr>
              <a:buSzPct val="108107"/>
              <a:buChar char="–"/>
            </a:pPr>
            <a:r>
              <a:rPr lang="en-US"/>
              <a:t>Do not try to solve your mentee’s problems by yourself </a:t>
            </a:r>
            <a:endParaRPr/>
          </a:p>
          <a:p>
            <a:pPr indent="-238125" lvl="4" marL="2057400" rtl="0" algn="l">
              <a:lnSpc>
                <a:spcPct val="100000"/>
              </a:lnSpc>
              <a:spcBef>
                <a:spcPts val="370"/>
              </a:spcBef>
              <a:spcAft>
                <a:spcPts val="0"/>
              </a:spcAft>
              <a:buClr>
                <a:schemeClr val="dk1"/>
              </a:buClr>
              <a:buSzPct val="108107"/>
              <a:buChar char="»"/>
            </a:pPr>
            <a:r>
              <a:rPr lang="en-US"/>
              <a:t>Your mentee is an adult and is responsible for their own life</a:t>
            </a:r>
            <a:endParaRPr/>
          </a:p>
          <a:p>
            <a:pPr indent="-87630" lvl="2" marL="1143000" rtl="0" algn="l">
              <a:lnSpc>
                <a:spcPct val="100000"/>
              </a:lnSpc>
              <a:spcBef>
                <a:spcPts val="444"/>
              </a:spcBef>
              <a:spcAft>
                <a:spcPts val="0"/>
              </a:spcAft>
              <a:buClr>
                <a:schemeClr val="dk1"/>
              </a:buClr>
              <a:buSzPct val="108108"/>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52"/>
          <p:cNvSpPr txBox="1"/>
          <p:nvPr>
            <p:ph type="title"/>
          </p:nvPr>
        </p:nvSpPr>
        <p:spPr>
          <a:xfrm>
            <a:off x="628650" y="136524"/>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US" sz="3000">
                <a:latin typeface="Helvetica Neue"/>
                <a:ea typeface="Helvetica Neue"/>
                <a:cs typeface="Helvetica Neue"/>
                <a:sym typeface="Helvetica Neue"/>
              </a:rPr>
              <a:t>The goals of this mentoring program are…</a:t>
            </a:r>
            <a:endParaRPr/>
          </a:p>
        </p:txBody>
      </p:sp>
      <p:sp>
        <p:nvSpPr>
          <p:cNvPr id="267" name="Google Shape;267;p52"/>
          <p:cNvSpPr txBox="1"/>
          <p:nvPr>
            <p:ph idx="1" type="body"/>
          </p:nvPr>
        </p:nvSpPr>
        <p:spPr>
          <a:xfrm>
            <a:off x="628650" y="1239038"/>
            <a:ext cx="7886700" cy="1381499"/>
          </a:xfrm>
          <a:prstGeom prst="rect">
            <a:avLst/>
          </a:prstGeom>
          <a:noFill/>
          <a:ln>
            <a:noFill/>
          </a:ln>
        </p:spPr>
        <p:txBody>
          <a:bodyPr anchorCtr="0" anchor="t" bIns="45700" lIns="91425" spcFirstLastPara="1" rIns="91425" wrap="square" tIns="45700">
            <a:noAutofit/>
          </a:bodyPr>
          <a:lstStyle/>
          <a:p>
            <a:pPr indent="-342900" lvl="0" marL="457200" rtl="0" algn="l">
              <a:lnSpc>
                <a:spcPct val="90000"/>
              </a:lnSpc>
              <a:spcBef>
                <a:spcPts val="750"/>
              </a:spcBef>
              <a:spcAft>
                <a:spcPts val="0"/>
              </a:spcAft>
              <a:buSzPts val="1800"/>
              <a:buAutoNum type="arabicPeriod"/>
            </a:pPr>
            <a:r>
              <a:rPr lang="en-US" sz="1800">
                <a:latin typeface="Helvetica Neue"/>
                <a:ea typeface="Helvetica Neue"/>
                <a:cs typeface="Helvetica Neue"/>
                <a:sym typeface="Helvetica Neue"/>
              </a:rPr>
              <a:t> To increase the retention of underrepresented minority women in STEM fields after graduation</a:t>
            </a:r>
            <a:endParaRPr/>
          </a:p>
          <a:p>
            <a:pPr indent="-342900" lvl="0" marL="457200" rtl="0" algn="l">
              <a:lnSpc>
                <a:spcPct val="90000"/>
              </a:lnSpc>
              <a:spcBef>
                <a:spcPts val="750"/>
              </a:spcBef>
              <a:spcAft>
                <a:spcPts val="0"/>
              </a:spcAft>
              <a:buSzPts val="1800"/>
              <a:buAutoNum type="arabicPeriod"/>
            </a:pPr>
            <a:r>
              <a:rPr b="0" i="0" lang="en-US" sz="1800" u="none" strike="noStrike">
                <a:solidFill>
                  <a:srgbClr val="000000"/>
                </a:solidFill>
                <a:latin typeface="Helvetica Neue"/>
                <a:ea typeface="Helvetica Neue"/>
                <a:cs typeface="Helvetica Neue"/>
                <a:sym typeface="Helvetica Neue"/>
              </a:rPr>
              <a:t>To create a sense of belonging and community that can help support our members through the challenges of graduate school</a:t>
            </a:r>
            <a:endParaRPr/>
          </a:p>
        </p:txBody>
      </p:sp>
      <p:sp>
        <p:nvSpPr>
          <p:cNvPr id="268" name="Google Shape;268;p5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sp>
        <p:nvSpPr>
          <p:cNvPr id="269" name="Google Shape;269;p52"/>
          <p:cNvSpPr txBox="1"/>
          <p:nvPr/>
        </p:nvSpPr>
        <p:spPr>
          <a:xfrm>
            <a:off x="8939648" y="1115148"/>
            <a:ext cx="832129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Faceless multiracial sport team stacking hands on court" id="270" name="Google Shape;270;p52"/>
          <p:cNvPicPr preferRelativeResize="0"/>
          <p:nvPr/>
        </p:nvPicPr>
        <p:blipFill rotWithShape="1">
          <a:blip r:embed="rId3">
            <a:alphaModFix/>
          </a:blip>
          <a:srcRect b="0" l="0" r="0" t="0"/>
          <a:stretch/>
        </p:blipFill>
        <p:spPr>
          <a:xfrm>
            <a:off x="4279254" y="2943860"/>
            <a:ext cx="4357392" cy="2904928"/>
          </a:xfrm>
          <a:prstGeom prst="rect">
            <a:avLst/>
          </a:prstGeom>
          <a:noFill/>
          <a:ln>
            <a:noFill/>
          </a:ln>
        </p:spPr>
      </p:pic>
      <p:sp>
        <p:nvSpPr>
          <p:cNvPr id="271" name="Google Shape;271;p52"/>
          <p:cNvSpPr txBox="1"/>
          <p:nvPr/>
        </p:nvSpPr>
        <p:spPr>
          <a:xfrm>
            <a:off x="195147" y="2943860"/>
            <a:ext cx="4003287" cy="2800767"/>
          </a:xfrm>
          <a:prstGeom prst="rect">
            <a:avLst/>
          </a:prstGeom>
          <a:noFill/>
          <a:ln>
            <a:noFill/>
          </a:ln>
        </p:spPr>
        <p:txBody>
          <a:bodyPr anchorCtr="0" anchor="t" bIns="45700" lIns="91425" spcFirstLastPara="1" rIns="91425" wrap="square" tIns="45700">
            <a:spAutoFit/>
          </a:bodyPr>
          <a:lstStyle/>
          <a:p>
            <a:pPr indent="0" lvl="0" marL="11430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Through professional development workshops and mentoring, we hope to… </a:t>
            </a:r>
            <a:endParaRPr b="0" i="0" sz="1400" u="none" cap="none" strike="noStrike">
              <a:solidFill>
                <a:srgbClr val="000000"/>
              </a:solidFill>
              <a:latin typeface="Arial"/>
              <a:ea typeface="Arial"/>
              <a:cs typeface="Arial"/>
              <a:sym typeface="Arial"/>
            </a:endParaRPr>
          </a:p>
          <a:p>
            <a:pPr indent="-285750" lvl="1"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Helvetica Neue"/>
                <a:ea typeface="Helvetica Neue"/>
                <a:cs typeface="Helvetica Neue"/>
                <a:sym typeface="Helvetica Neue"/>
              </a:rPr>
              <a:t>Promote conversations about career paths after graduation</a:t>
            </a:r>
            <a:endParaRPr b="0" i="0" sz="1400" u="none" cap="none" strike="noStrike">
              <a:solidFill>
                <a:srgbClr val="000000"/>
              </a:solidFill>
              <a:latin typeface="Arial"/>
              <a:ea typeface="Arial"/>
              <a:cs typeface="Arial"/>
              <a:sym typeface="Arial"/>
            </a:endParaRPr>
          </a:p>
          <a:p>
            <a:pPr indent="-285750" lvl="1"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Helvetica Neue"/>
                <a:ea typeface="Helvetica Neue"/>
                <a:cs typeface="Helvetica Neue"/>
                <a:sym typeface="Helvetica Neue"/>
              </a:rPr>
              <a:t>Familiarize participants with the various STEM career paths</a:t>
            </a:r>
            <a:endParaRPr b="0" i="0" sz="1400" u="none" cap="none" strike="noStrike">
              <a:solidFill>
                <a:srgbClr val="000000"/>
              </a:solidFill>
              <a:latin typeface="Arial"/>
              <a:ea typeface="Arial"/>
              <a:cs typeface="Arial"/>
              <a:sym typeface="Arial"/>
            </a:endParaRPr>
          </a:p>
          <a:p>
            <a:pPr indent="-285750" lvl="1"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Helvetica Neue"/>
                <a:ea typeface="Helvetica Neue"/>
                <a:cs typeface="Helvetica Neue"/>
                <a:sym typeface="Helvetica Neue"/>
              </a:rPr>
              <a:t>Prepare participants to successfully enter the job market</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
                                        <p:tgtEl>
                                          <p:spTgt spid="2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22"/>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rmAutofit/>
          </a:bodyPr>
          <a:lstStyle/>
          <a:p>
            <a:pPr indent="-342900" lvl="0" marL="342900" rtl="0" algn="l">
              <a:lnSpc>
                <a:spcPct val="100000"/>
              </a:lnSpc>
              <a:spcBef>
                <a:spcPts val="0"/>
              </a:spcBef>
              <a:spcAft>
                <a:spcPts val="0"/>
              </a:spcAft>
              <a:buClr>
                <a:schemeClr val="dk1"/>
              </a:buClr>
              <a:buSzPts val="3200"/>
              <a:buChar char="•"/>
            </a:pPr>
            <a:r>
              <a:rPr lang="en-US"/>
              <a:t>Establishing Trust and Boundaries</a:t>
            </a:r>
            <a:endParaRPr/>
          </a:p>
          <a:p>
            <a:pPr indent="-285750" lvl="1" marL="742950" rtl="0" algn="l">
              <a:lnSpc>
                <a:spcPct val="100000"/>
              </a:lnSpc>
              <a:spcBef>
                <a:spcPts val="560"/>
              </a:spcBef>
              <a:spcAft>
                <a:spcPts val="0"/>
              </a:spcAft>
              <a:buClr>
                <a:schemeClr val="dk1"/>
              </a:buClr>
              <a:buSzPts val="2800"/>
              <a:buChar char="–"/>
            </a:pPr>
            <a:r>
              <a:rPr lang="en-US"/>
              <a:t>Important to establish boundaries</a:t>
            </a:r>
            <a:endParaRPr/>
          </a:p>
          <a:p>
            <a:pPr indent="-228600" lvl="2" marL="1143000" rtl="0" algn="l">
              <a:lnSpc>
                <a:spcPct val="100000"/>
              </a:lnSpc>
              <a:spcBef>
                <a:spcPts val="480"/>
              </a:spcBef>
              <a:spcAft>
                <a:spcPts val="0"/>
              </a:spcAft>
              <a:buClr>
                <a:schemeClr val="dk1"/>
              </a:buClr>
              <a:buSzPts val="2400"/>
              <a:buChar char="•"/>
            </a:pPr>
            <a:r>
              <a:rPr lang="en-US"/>
              <a:t>Romantic relationships are inappropriate</a:t>
            </a:r>
            <a:endParaRPr/>
          </a:p>
          <a:p>
            <a:pPr indent="-228600" lvl="3" marL="1600200" rtl="0" algn="l">
              <a:lnSpc>
                <a:spcPct val="100000"/>
              </a:lnSpc>
              <a:spcBef>
                <a:spcPts val="400"/>
              </a:spcBef>
              <a:spcAft>
                <a:spcPts val="0"/>
              </a:spcAft>
              <a:buClr>
                <a:schemeClr val="dk1"/>
              </a:buClr>
              <a:buSzPts val="2000"/>
              <a:buChar char="–"/>
            </a:pPr>
            <a:r>
              <a:rPr lang="en-US"/>
              <a:t>Need to maintain a professional distance</a:t>
            </a:r>
            <a:endParaRPr/>
          </a:p>
          <a:p>
            <a:pPr indent="-228600" lvl="2" marL="1143000" rtl="0" algn="l">
              <a:lnSpc>
                <a:spcPct val="100000"/>
              </a:lnSpc>
              <a:spcBef>
                <a:spcPts val="480"/>
              </a:spcBef>
              <a:spcAft>
                <a:spcPts val="0"/>
              </a:spcAft>
              <a:buClr>
                <a:schemeClr val="dk1"/>
              </a:buClr>
              <a:buSzPts val="2400"/>
              <a:buChar char="•"/>
            </a:pPr>
            <a:r>
              <a:rPr lang="en-US"/>
              <a:t>Do not communicate by touch</a:t>
            </a:r>
            <a:endParaRPr/>
          </a:p>
          <a:p>
            <a:pPr indent="-228600" lvl="3" marL="1600200" rtl="0" algn="l">
              <a:lnSpc>
                <a:spcPct val="100000"/>
              </a:lnSpc>
              <a:spcBef>
                <a:spcPts val="400"/>
              </a:spcBef>
              <a:spcAft>
                <a:spcPts val="0"/>
              </a:spcAft>
              <a:buClr>
                <a:schemeClr val="dk1"/>
              </a:buClr>
              <a:buSzPts val="2000"/>
              <a:buChar char="–"/>
            </a:pPr>
            <a:r>
              <a:rPr lang="en-US"/>
              <a:t>Can be misinterpreted and can make your mentee uncomfortable</a:t>
            </a:r>
            <a:endParaRPr/>
          </a:p>
          <a:p>
            <a:pPr indent="-228600" lvl="2" marL="1143000" rtl="0" algn="l">
              <a:lnSpc>
                <a:spcPct val="100000"/>
              </a:lnSpc>
              <a:spcBef>
                <a:spcPts val="480"/>
              </a:spcBef>
              <a:spcAft>
                <a:spcPts val="0"/>
              </a:spcAft>
              <a:buClr>
                <a:schemeClr val="dk1"/>
              </a:buClr>
              <a:buSzPts val="2400"/>
              <a:buChar char="•"/>
            </a:pPr>
            <a:r>
              <a:rPr lang="en-US"/>
              <a:t>Do not make inappropriate remarks, gestures, jokes, touches, or teasing</a:t>
            </a:r>
            <a:endParaRPr/>
          </a:p>
          <a:p>
            <a:pPr indent="-228600" lvl="3" marL="1600200" rtl="0" algn="l">
              <a:lnSpc>
                <a:spcPct val="100000"/>
              </a:lnSpc>
              <a:spcBef>
                <a:spcPts val="400"/>
              </a:spcBef>
              <a:spcAft>
                <a:spcPts val="0"/>
              </a:spcAft>
              <a:buClr>
                <a:schemeClr val="dk1"/>
              </a:buClr>
              <a:buSzPts val="2000"/>
              <a:buChar char="–"/>
            </a:pPr>
            <a:r>
              <a:rPr lang="en-US"/>
              <a:t>What may be funny to you can be sexually intimidating, hostile or offensive to your mentee</a:t>
            </a:r>
            <a:endParaRPr/>
          </a:p>
          <a:p>
            <a:pPr indent="-107950" lvl="1" marL="742950" rtl="0" algn="l">
              <a:lnSpc>
                <a:spcPct val="100000"/>
              </a:lnSpc>
              <a:spcBef>
                <a:spcPts val="560"/>
              </a:spcBef>
              <a:spcAft>
                <a:spcPts val="0"/>
              </a:spcAft>
              <a:buClr>
                <a:schemeClr val="dk1"/>
              </a:buClr>
              <a:buSzPts val="2800"/>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23"/>
          <p:cNvSpPr txBox="1"/>
          <p:nvPr>
            <p:ph idx="1" type="body"/>
          </p:nvPr>
        </p:nvSpPr>
        <p:spPr>
          <a:xfrm>
            <a:off x="458788" y="1330325"/>
            <a:ext cx="8229600" cy="4525963"/>
          </a:xfrm>
          <a:prstGeom prst="rect">
            <a:avLst/>
          </a:prstGeom>
          <a:noFill/>
          <a:ln>
            <a:noFill/>
          </a:ln>
        </p:spPr>
        <p:txBody>
          <a:bodyPr anchorCtr="0" anchor="t" bIns="45700" lIns="0" spcFirstLastPara="1" rIns="91425" wrap="square" tIns="45700">
            <a:normAutofit fontScale="92500" lnSpcReduction="10000"/>
          </a:bodyPr>
          <a:lstStyle/>
          <a:p>
            <a:pPr indent="0" lvl="0" marL="0" rtl="0" algn="l">
              <a:lnSpc>
                <a:spcPct val="100000"/>
              </a:lnSpc>
              <a:spcBef>
                <a:spcPts val="0"/>
              </a:spcBef>
              <a:spcAft>
                <a:spcPts val="0"/>
              </a:spcAft>
              <a:buClr>
                <a:schemeClr val="dk1"/>
              </a:buClr>
              <a:buSzPct val="100000"/>
              <a:buNone/>
            </a:pPr>
            <a:r>
              <a:rPr lang="en-US"/>
              <a:t>9 Tips for Establishing Trust</a:t>
            </a:r>
            <a:endParaRPr/>
          </a:p>
          <a:p>
            <a:pPr indent="-514350" lvl="1" marL="971550" rtl="0" algn="l">
              <a:lnSpc>
                <a:spcPct val="100000"/>
              </a:lnSpc>
              <a:spcBef>
                <a:spcPts val="518"/>
              </a:spcBef>
              <a:spcAft>
                <a:spcPts val="0"/>
              </a:spcAft>
              <a:buClr>
                <a:schemeClr val="dk1"/>
              </a:buClr>
              <a:buSzPct val="100000"/>
              <a:buFont typeface="Calibri"/>
              <a:buAutoNum type="arabicPeriod"/>
            </a:pPr>
            <a:r>
              <a:rPr lang="en-US"/>
              <a:t>Be a Friend</a:t>
            </a:r>
            <a:endParaRPr/>
          </a:p>
          <a:p>
            <a:pPr indent="-514350" lvl="1" marL="971550" rtl="0" algn="l">
              <a:lnSpc>
                <a:spcPct val="100000"/>
              </a:lnSpc>
              <a:spcBef>
                <a:spcPts val="518"/>
              </a:spcBef>
              <a:spcAft>
                <a:spcPts val="0"/>
              </a:spcAft>
              <a:buClr>
                <a:schemeClr val="dk1"/>
              </a:buClr>
              <a:buSzPct val="100000"/>
              <a:buFont typeface="Calibri"/>
              <a:buAutoNum type="arabicPeriod"/>
            </a:pPr>
            <a:r>
              <a:rPr lang="en-US"/>
              <a:t>Listen</a:t>
            </a:r>
            <a:endParaRPr/>
          </a:p>
          <a:p>
            <a:pPr indent="-514350" lvl="1" marL="971550" rtl="0" algn="l">
              <a:lnSpc>
                <a:spcPct val="100000"/>
              </a:lnSpc>
              <a:spcBef>
                <a:spcPts val="518"/>
              </a:spcBef>
              <a:spcAft>
                <a:spcPts val="0"/>
              </a:spcAft>
              <a:buClr>
                <a:schemeClr val="dk1"/>
              </a:buClr>
              <a:buSzPct val="100000"/>
              <a:buFont typeface="Calibri"/>
              <a:buAutoNum type="arabicPeriod"/>
            </a:pPr>
            <a:r>
              <a:rPr lang="en-US"/>
              <a:t>Mutual Respect</a:t>
            </a:r>
            <a:endParaRPr/>
          </a:p>
          <a:p>
            <a:pPr indent="-514350" lvl="1" marL="971550" rtl="0" algn="l">
              <a:lnSpc>
                <a:spcPct val="100000"/>
              </a:lnSpc>
              <a:spcBef>
                <a:spcPts val="518"/>
              </a:spcBef>
              <a:spcAft>
                <a:spcPts val="0"/>
              </a:spcAft>
              <a:buClr>
                <a:schemeClr val="dk1"/>
              </a:buClr>
              <a:buSzPct val="100000"/>
              <a:buFont typeface="Calibri"/>
              <a:buAutoNum type="arabicPeriod"/>
            </a:pPr>
            <a:r>
              <a:rPr lang="en-US"/>
              <a:t>Take a Step Back</a:t>
            </a:r>
            <a:endParaRPr/>
          </a:p>
          <a:p>
            <a:pPr indent="-514350" lvl="1" marL="971550" rtl="0" algn="l">
              <a:lnSpc>
                <a:spcPct val="100000"/>
              </a:lnSpc>
              <a:spcBef>
                <a:spcPts val="518"/>
              </a:spcBef>
              <a:spcAft>
                <a:spcPts val="0"/>
              </a:spcAft>
              <a:buClr>
                <a:schemeClr val="dk1"/>
              </a:buClr>
              <a:buSzPct val="100000"/>
              <a:buFont typeface="Calibri"/>
              <a:buAutoNum type="arabicPeriod"/>
            </a:pPr>
            <a:r>
              <a:rPr lang="en-US"/>
              <a:t>Be Consistent</a:t>
            </a:r>
            <a:endParaRPr/>
          </a:p>
          <a:p>
            <a:pPr indent="-514350" lvl="1" marL="971550" rtl="0" algn="l">
              <a:lnSpc>
                <a:spcPct val="100000"/>
              </a:lnSpc>
              <a:spcBef>
                <a:spcPts val="518"/>
              </a:spcBef>
              <a:spcAft>
                <a:spcPts val="0"/>
              </a:spcAft>
              <a:buClr>
                <a:schemeClr val="dk1"/>
              </a:buClr>
              <a:buSzPct val="100000"/>
              <a:buFont typeface="Calibri"/>
              <a:buAutoNum type="arabicPeriod"/>
            </a:pPr>
            <a:r>
              <a:rPr lang="en-US"/>
              <a:t>Be Supportive</a:t>
            </a:r>
            <a:endParaRPr/>
          </a:p>
          <a:p>
            <a:pPr indent="-514350" lvl="1" marL="971550" rtl="0" algn="l">
              <a:lnSpc>
                <a:spcPct val="100000"/>
              </a:lnSpc>
              <a:spcBef>
                <a:spcPts val="518"/>
              </a:spcBef>
              <a:spcAft>
                <a:spcPts val="0"/>
              </a:spcAft>
              <a:buClr>
                <a:schemeClr val="dk1"/>
              </a:buClr>
              <a:buSzPct val="100000"/>
              <a:buFont typeface="Calibri"/>
              <a:buAutoNum type="arabicPeriod"/>
            </a:pPr>
            <a:r>
              <a:rPr lang="en-US"/>
              <a:t>Have Fun!</a:t>
            </a:r>
            <a:endParaRPr/>
          </a:p>
          <a:p>
            <a:pPr indent="-514350" lvl="1" marL="971550" rtl="0" algn="l">
              <a:lnSpc>
                <a:spcPct val="100000"/>
              </a:lnSpc>
              <a:spcBef>
                <a:spcPts val="518"/>
              </a:spcBef>
              <a:spcAft>
                <a:spcPts val="0"/>
              </a:spcAft>
              <a:buClr>
                <a:schemeClr val="dk1"/>
              </a:buClr>
              <a:buSzPct val="100000"/>
              <a:buFont typeface="Calibri"/>
              <a:buAutoNum type="arabicPeriod"/>
            </a:pPr>
            <a:r>
              <a:rPr lang="en-US"/>
              <a:t>Be Yourself</a:t>
            </a:r>
            <a:endParaRPr/>
          </a:p>
          <a:p>
            <a:pPr indent="-514350" lvl="1" marL="971550" rtl="0" algn="l">
              <a:lnSpc>
                <a:spcPct val="100000"/>
              </a:lnSpc>
              <a:spcBef>
                <a:spcPts val="518"/>
              </a:spcBef>
              <a:spcAft>
                <a:spcPts val="0"/>
              </a:spcAft>
              <a:buClr>
                <a:schemeClr val="dk1"/>
              </a:buClr>
              <a:buSzPct val="100000"/>
              <a:buFont typeface="Calibri"/>
              <a:buAutoNum type="arabicPeriod"/>
            </a:pPr>
            <a:r>
              <a:rPr lang="en-US"/>
              <a:t>Be Realistic</a:t>
            </a:r>
            <a:endParaRPr/>
          </a:p>
        </p:txBody>
      </p:sp>
      <p:pic>
        <p:nvPicPr>
          <p:cNvPr id="498" name="Google Shape;498;p23"/>
          <p:cNvPicPr preferRelativeResize="0"/>
          <p:nvPr/>
        </p:nvPicPr>
        <p:blipFill rotWithShape="1">
          <a:blip r:embed="rId3">
            <a:alphaModFix/>
          </a:blip>
          <a:srcRect b="0" l="0" r="0" t="0"/>
          <a:stretch/>
        </p:blipFill>
        <p:spPr>
          <a:xfrm>
            <a:off x="4875212" y="2128586"/>
            <a:ext cx="3810000" cy="2857500"/>
          </a:xfrm>
          <a:prstGeom prst="rect">
            <a:avLst/>
          </a:prstGeom>
          <a:noFill/>
          <a:ln>
            <a:noFill/>
          </a:ln>
        </p:spPr>
      </p:pic>
      <p:sp>
        <p:nvSpPr>
          <p:cNvPr id="499" name="Google Shape;499;p23"/>
          <p:cNvSpPr txBox="1"/>
          <p:nvPr/>
        </p:nvSpPr>
        <p:spPr>
          <a:xfrm>
            <a:off x="4875212" y="4986086"/>
            <a:ext cx="381000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sng" cap="none" strike="noStrike">
                <a:solidFill>
                  <a:schemeClr val="dk1"/>
                </a:solidFill>
                <a:latin typeface="Arial"/>
                <a:ea typeface="Arial"/>
                <a:cs typeface="Arial"/>
                <a:sym typeface="Arial"/>
                <a:hlinkClick r:id="rId4">
                  <a:extLst>
                    <a:ext uri="{A12FA001-AC4F-418D-AE19-62706E023703}">
                      <ahyp:hlinkClr val="tx"/>
                    </a:ext>
                  </a:extLst>
                </a:hlinkClick>
              </a:rPr>
              <a:t>This Photo</a:t>
            </a:r>
            <a:r>
              <a:rPr b="0" i="0" lang="en-US" sz="900" u="none" cap="none" strike="noStrike">
                <a:solidFill>
                  <a:schemeClr val="dk1"/>
                </a:solidFill>
                <a:latin typeface="Arial"/>
                <a:ea typeface="Arial"/>
                <a:cs typeface="Arial"/>
                <a:sym typeface="Arial"/>
              </a:rPr>
              <a:t> by Unknown Author is licensed under </a:t>
            </a:r>
            <a:r>
              <a:rPr b="0" i="0" lang="en-US" sz="900" u="sng" cap="none" strike="noStrike">
                <a:solidFill>
                  <a:schemeClr val="dk1"/>
                </a:solidFill>
                <a:latin typeface="Arial"/>
                <a:ea typeface="Arial"/>
                <a:cs typeface="Arial"/>
                <a:sym typeface="Arial"/>
                <a:hlinkClick r:id="rId5">
                  <a:extLst>
                    <a:ext uri="{A12FA001-AC4F-418D-AE19-62706E023703}">
                      <ahyp:hlinkClr val="tx"/>
                    </a:ext>
                  </a:extLst>
                </a:hlinkClick>
              </a:rPr>
              <a:t>CC BY-NC-ND</a:t>
            </a:r>
            <a:endParaRPr b="0" i="0" sz="900" u="none" cap="none" strike="noStrike">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pic>
        <p:nvPicPr>
          <p:cNvPr id="504" name="Google Shape;504;p24"/>
          <p:cNvPicPr preferRelativeResize="0"/>
          <p:nvPr/>
        </p:nvPicPr>
        <p:blipFill rotWithShape="1">
          <a:blip r:embed="rId3">
            <a:alphaModFix/>
          </a:blip>
          <a:srcRect b="0" l="0" r="0" t="0"/>
          <a:stretch/>
        </p:blipFill>
        <p:spPr>
          <a:xfrm>
            <a:off x="476721" y="1720416"/>
            <a:ext cx="5380740" cy="3309843"/>
          </a:xfrm>
          <a:prstGeom prst="rect">
            <a:avLst/>
          </a:prstGeom>
          <a:noFill/>
          <a:ln>
            <a:noFill/>
          </a:ln>
        </p:spPr>
      </p:pic>
      <p:pic>
        <p:nvPicPr>
          <p:cNvPr id="505" name="Google Shape;505;p24"/>
          <p:cNvPicPr preferRelativeResize="0"/>
          <p:nvPr/>
        </p:nvPicPr>
        <p:blipFill rotWithShape="1">
          <a:blip r:embed="rId4">
            <a:alphaModFix/>
          </a:blip>
          <a:srcRect b="0" l="0" r="0" t="0"/>
          <a:stretch/>
        </p:blipFill>
        <p:spPr>
          <a:xfrm>
            <a:off x="5857461" y="1945701"/>
            <a:ext cx="2859272" cy="2859272"/>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58"/>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lang="en-US">
                <a:solidFill>
                  <a:srgbClr val="9C0000"/>
                </a:solidFill>
              </a:rPr>
              <a:t>Contact us!</a:t>
            </a:r>
            <a:endParaRPr>
              <a:solidFill>
                <a:srgbClr val="9C0000"/>
              </a:solidFill>
            </a:endParaRPr>
          </a:p>
        </p:txBody>
      </p:sp>
      <p:sp>
        <p:nvSpPr>
          <p:cNvPr id="512" name="Google Shape;512;p58"/>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750"/>
              </a:spcBef>
              <a:spcAft>
                <a:spcPts val="0"/>
              </a:spcAft>
              <a:buSzPts val="1800"/>
              <a:buNone/>
            </a:pPr>
            <a:r>
              <a:rPr lang="en-US"/>
              <a:t>Please email </a:t>
            </a:r>
            <a:r>
              <a:rPr lang="en-US" u="sng">
                <a:solidFill>
                  <a:srgbClr val="1155CC"/>
                </a:solidFill>
                <a:hlinkClick r:id="rId3">
                  <a:extLst>
                    <a:ext uri="{A12FA001-AC4F-418D-AE19-62706E023703}">
                      <ahyp:hlinkClr val="tx"/>
                    </a:ext>
                  </a:extLst>
                </a:hlinkClick>
              </a:rPr>
              <a:t>bsd_chem@stonybrook.edu</a:t>
            </a:r>
            <a:r>
              <a:rPr lang="en-US">
                <a:solidFill>
                  <a:srgbClr val="1155CC"/>
                </a:solidFill>
              </a:rPr>
              <a:t> </a:t>
            </a:r>
            <a:r>
              <a:rPr lang="en-US">
                <a:solidFill>
                  <a:schemeClr val="dk1"/>
                </a:solidFill>
              </a:rPr>
              <a:t>if you have any questions, concerns, comments, etc. </a:t>
            </a:r>
            <a:endParaRPr>
              <a:solidFill>
                <a:schemeClr val="dk1"/>
              </a:solidFill>
            </a:endParaRPr>
          </a:p>
        </p:txBody>
      </p:sp>
      <p:sp>
        <p:nvSpPr>
          <p:cNvPr id="513" name="Google Shape;513;p58"/>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514" name="Google Shape;514;p58"/>
          <p:cNvPicPr preferRelativeResize="0"/>
          <p:nvPr/>
        </p:nvPicPr>
        <p:blipFill rotWithShape="1">
          <a:blip r:embed="rId4">
            <a:alphaModFix/>
          </a:blip>
          <a:srcRect b="0" l="0" r="0" t="0"/>
          <a:stretch/>
        </p:blipFill>
        <p:spPr>
          <a:xfrm>
            <a:off x="3025775" y="2991691"/>
            <a:ext cx="3092450" cy="3092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53"/>
          <p:cNvSpPr txBox="1"/>
          <p:nvPr>
            <p:ph type="title"/>
          </p:nvPr>
        </p:nvSpPr>
        <p:spPr>
          <a:xfrm>
            <a:off x="415926" y="402558"/>
            <a:ext cx="8383230" cy="994172"/>
          </a:xfrm>
          <a:prstGeom prst="rect">
            <a:avLst/>
          </a:prstGeom>
          <a:noFill/>
          <a:ln>
            <a:noFill/>
          </a:ln>
        </p:spPr>
        <p:txBody>
          <a:bodyPr anchorCtr="0" anchor="ctr" bIns="34275" lIns="68550" spcFirstLastPara="1" rIns="68550" wrap="square" tIns="34275">
            <a:normAutofit/>
          </a:bodyPr>
          <a:lstStyle/>
          <a:p>
            <a:pPr indent="0" lvl="0" marL="0" rtl="0" algn="ctr">
              <a:lnSpc>
                <a:spcPct val="90000"/>
              </a:lnSpc>
              <a:spcBef>
                <a:spcPts val="0"/>
              </a:spcBef>
              <a:spcAft>
                <a:spcPts val="0"/>
              </a:spcAft>
              <a:buClr>
                <a:srgbClr val="9C0000"/>
              </a:buClr>
              <a:buSzPts val="4400"/>
              <a:buNone/>
            </a:pPr>
            <a:r>
              <a:rPr lang="en-US" sz="3000">
                <a:solidFill>
                  <a:schemeClr val="dk1"/>
                </a:solidFill>
                <a:latin typeface="Helvetica Neue"/>
                <a:ea typeface="Helvetica Neue"/>
                <a:cs typeface="Helvetica Neue"/>
                <a:sym typeface="Helvetica Neue"/>
              </a:rPr>
              <a:t>Structure and format of the program</a:t>
            </a:r>
            <a:endParaRPr sz="3000">
              <a:solidFill>
                <a:schemeClr val="dk1"/>
              </a:solidFill>
              <a:latin typeface="Helvetica Neue"/>
              <a:ea typeface="Helvetica Neue"/>
              <a:cs typeface="Helvetica Neue"/>
              <a:sym typeface="Helvetica Neue"/>
            </a:endParaRPr>
          </a:p>
        </p:txBody>
      </p:sp>
      <p:sp>
        <p:nvSpPr>
          <p:cNvPr id="277" name="Google Shape;277;p53"/>
          <p:cNvSpPr txBox="1"/>
          <p:nvPr>
            <p:ph idx="1" type="body"/>
          </p:nvPr>
        </p:nvSpPr>
        <p:spPr>
          <a:xfrm>
            <a:off x="5556791" y="2252219"/>
            <a:ext cx="4251822" cy="3509216"/>
          </a:xfrm>
          <a:prstGeom prst="rect">
            <a:avLst/>
          </a:prstGeom>
          <a:noFill/>
          <a:ln>
            <a:noFill/>
          </a:ln>
        </p:spPr>
        <p:txBody>
          <a:bodyPr anchorCtr="0" anchor="t" bIns="34275" lIns="68550" spcFirstLastPara="1" rIns="68550" wrap="square" tIns="34275">
            <a:noAutofit/>
          </a:bodyPr>
          <a:lstStyle/>
          <a:p>
            <a:pPr indent="0" lvl="0" marL="171450" rtl="0" algn="l">
              <a:lnSpc>
                <a:spcPct val="90000"/>
              </a:lnSpc>
              <a:spcBef>
                <a:spcPts val="750"/>
              </a:spcBef>
              <a:spcAft>
                <a:spcPts val="0"/>
              </a:spcAft>
              <a:buSzPts val="2800"/>
              <a:buNone/>
            </a:pPr>
            <a:r>
              <a:t/>
            </a:r>
            <a:endParaRPr sz="2400">
              <a:latin typeface="Arial"/>
              <a:ea typeface="Arial"/>
              <a:cs typeface="Arial"/>
              <a:sym typeface="Arial"/>
            </a:endParaRPr>
          </a:p>
          <a:p>
            <a:pPr indent="0" lvl="0" marL="0" rtl="0" algn="l">
              <a:lnSpc>
                <a:spcPct val="90000"/>
              </a:lnSpc>
              <a:spcBef>
                <a:spcPts val="750"/>
              </a:spcBef>
              <a:spcAft>
                <a:spcPts val="0"/>
              </a:spcAft>
              <a:buSzPts val="2800"/>
              <a:buNone/>
            </a:pPr>
            <a:r>
              <a:t/>
            </a:r>
            <a:endParaRPr sz="2400"/>
          </a:p>
        </p:txBody>
      </p:sp>
      <p:sp>
        <p:nvSpPr>
          <p:cNvPr id="278" name="Google Shape;278;p53"/>
          <p:cNvSpPr txBox="1"/>
          <p:nvPr>
            <p:ph idx="12" type="sldNum"/>
          </p:nvPr>
        </p:nvSpPr>
        <p:spPr>
          <a:xfrm>
            <a:off x="6457950" y="5624513"/>
            <a:ext cx="2057400" cy="273844"/>
          </a:xfrm>
          <a:prstGeom prst="rect">
            <a:avLst/>
          </a:prstGeom>
          <a:noFill/>
          <a:ln>
            <a:noFill/>
          </a:ln>
        </p:spPr>
        <p:txBody>
          <a:bodyPr anchorCtr="0" anchor="ctr" bIns="34275" lIns="68550" spcFirstLastPara="1" rIns="68550"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descr="Volume 17, Issue 7" id="279" name="Google Shape;279;p53"/>
          <p:cNvPicPr preferRelativeResize="0"/>
          <p:nvPr/>
        </p:nvPicPr>
        <p:blipFill rotWithShape="1">
          <a:blip r:embed="rId3">
            <a:alphaModFix/>
          </a:blip>
          <a:srcRect b="14460" l="5056" r="4524" t="57642"/>
          <a:stretch/>
        </p:blipFill>
        <p:spPr>
          <a:xfrm>
            <a:off x="613305" y="1396733"/>
            <a:ext cx="7917392" cy="2438287"/>
          </a:xfrm>
          <a:prstGeom prst="rect">
            <a:avLst/>
          </a:prstGeom>
          <a:noFill/>
          <a:ln>
            <a:noFill/>
          </a:ln>
        </p:spPr>
      </p:pic>
      <p:sp>
        <p:nvSpPr>
          <p:cNvPr id="280" name="Google Shape;280;p53"/>
          <p:cNvSpPr txBox="1"/>
          <p:nvPr/>
        </p:nvSpPr>
        <p:spPr>
          <a:xfrm>
            <a:off x="802050" y="3835022"/>
            <a:ext cx="7539900" cy="280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7 professional development, networking, and team building activities will be held over the course of one year. </a:t>
            </a:r>
            <a:endParaRPr b="0" i="0" sz="14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1</a:t>
            </a:r>
            <a:r>
              <a:rPr b="0" baseline="30000" i="0" lang="en-US" sz="1800" u="none" cap="none" strike="noStrike">
                <a:solidFill>
                  <a:srgbClr val="000000"/>
                </a:solidFill>
                <a:latin typeface="Helvetica Neue"/>
                <a:ea typeface="Helvetica Neue"/>
                <a:cs typeface="Helvetica Neue"/>
                <a:sym typeface="Helvetica Neue"/>
              </a:rPr>
              <a:t>st</a:t>
            </a:r>
            <a:r>
              <a:rPr b="0" i="0" lang="en-US" sz="1800" u="none" cap="none" strike="noStrike">
                <a:solidFill>
                  <a:srgbClr val="000000"/>
                </a:solidFill>
                <a:latin typeface="Helvetica Neue"/>
                <a:ea typeface="Helvetica Neue"/>
                <a:cs typeface="Helvetica Neue"/>
                <a:sym typeface="Helvetica Neue"/>
              </a:rPr>
              <a:t> and 2</a:t>
            </a:r>
            <a:r>
              <a:rPr b="0" baseline="30000" i="0" lang="en-US" sz="1800" u="none" cap="none" strike="noStrike">
                <a:solidFill>
                  <a:srgbClr val="000000"/>
                </a:solidFill>
                <a:latin typeface="Helvetica Neue"/>
                <a:ea typeface="Helvetica Neue"/>
                <a:cs typeface="Helvetica Neue"/>
                <a:sym typeface="Helvetica Neue"/>
              </a:rPr>
              <a:t>nd</a:t>
            </a:r>
            <a:r>
              <a:rPr b="0" i="0" lang="en-US" sz="1800" u="none" cap="none" strike="noStrike">
                <a:solidFill>
                  <a:srgbClr val="000000"/>
                </a:solidFill>
                <a:latin typeface="Helvetica Neue"/>
                <a:ea typeface="Helvetica Neue"/>
                <a:cs typeface="Helvetica Neue"/>
                <a:sym typeface="Helvetica Neue"/>
              </a:rPr>
              <a:t> year graduate students will be paired with a senior graduate student mentor, with whom they will be required to meet for 2 hours a month.</a:t>
            </a:r>
            <a:endParaRPr b="0" i="0" sz="14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Senior graduate students will be paired with a faculty or alumni mentor, with whom they will be required to meet for 1 hour a month. </a:t>
            </a:r>
            <a:endParaRPr b="0" i="0" sz="14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54"/>
          <p:cNvSpPr txBox="1"/>
          <p:nvPr>
            <p:ph type="title"/>
          </p:nvPr>
        </p:nvSpPr>
        <p:spPr>
          <a:xfrm>
            <a:off x="624361" y="57164"/>
            <a:ext cx="78867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lang="en-US" sz="3000">
                <a:latin typeface="Helvetica Neue"/>
                <a:ea typeface="Helvetica Neue"/>
                <a:cs typeface="Helvetica Neue"/>
                <a:sym typeface="Helvetica Neue"/>
              </a:rPr>
              <a:t>Mentor/Mentee pairings</a:t>
            </a:r>
            <a:endParaRPr/>
          </a:p>
        </p:txBody>
      </p:sp>
      <p:sp>
        <p:nvSpPr>
          <p:cNvPr id="286" name="Google Shape;286;p5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grpSp>
        <p:nvGrpSpPr>
          <p:cNvPr id="287" name="Google Shape;287;p54"/>
          <p:cNvGrpSpPr/>
          <p:nvPr/>
        </p:nvGrpSpPr>
        <p:grpSpPr>
          <a:xfrm>
            <a:off x="458021" y="1044538"/>
            <a:ext cx="4109690" cy="1915642"/>
            <a:chOff x="628650" y="1305711"/>
            <a:chExt cx="4109690" cy="1915642"/>
          </a:xfrm>
        </p:grpSpPr>
        <p:sp>
          <p:nvSpPr>
            <p:cNvPr id="288" name="Google Shape;288;p54"/>
            <p:cNvSpPr/>
            <p:nvPr/>
          </p:nvSpPr>
          <p:spPr>
            <a:xfrm>
              <a:off x="2837057" y="2306953"/>
              <a:ext cx="1901283" cy="914400"/>
            </a:xfrm>
            <a:prstGeom prst="ellipse">
              <a:avLst/>
            </a:prstGeom>
            <a:solidFill>
              <a:schemeClr val="accent1"/>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Senior grad student</a:t>
              </a:r>
              <a:endParaRPr b="0" i="0" sz="1400" u="none" cap="none" strike="noStrike">
                <a:solidFill>
                  <a:srgbClr val="000000"/>
                </a:solidFill>
                <a:latin typeface="Arial"/>
                <a:ea typeface="Arial"/>
                <a:cs typeface="Arial"/>
                <a:sym typeface="Arial"/>
              </a:endParaRPr>
            </a:p>
          </p:txBody>
        </p:sp>
        <p:sp>
          <p:nvSpPr>
            <p:cNvPr id="289" name="Google Shape;289;p54"/>
            <p:cNvSpPr/>
            <p:nvPr/>
          </p:nvSpPr>
          <p:spPr>
            <a:xfrm>
              <a:off x="628650" y="2306953"/>
              <a:ext cx="1901283" cy="914400"/>
            </a:xfrm>
            <a:prstGeom prst="ellipse">
              <a:avLst/>
            </a:prstGeom>
            <a:solidFill>
              <a:schemeClr val="accent1"/>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Junior grad student</a:t>
              </a:r>
              <a:endParaRPr b="0" i="0" sz="1400" u="none" cap="none" strike="noStrike">
                <a:solidFill>
                  <a:srgbClr val="000000"/>
                </a:solidFill>
                <a:latin typeface="Arial"/>
                <a:ea typeface="Arial"/>
                <a:cs typeface="Arial"/>
                <a:sym typeface="Arial"/>
              </a:endParaRPr>
            </a:p>
          </p:txBody>
        </p:sp>
        <p:sp>
          <p:nvSpPr>
            <p:cNvPr id="290" name="Google Shape;290;p54"/>
            <p:cNvSpPr/>
            <p:nvPr/>
          </p:nvSpPr>
          <p:spPr>
            <a:xfrm>
              <a:off x="1748083" y="1305711"/>
              <a:ext cx="1901283" cy="914400"/>
            </a:xfrm>
            <a:prstGeom prst="ellipse">
              <a:avLst/>
            </a:prstGeom>
            <a:solidFill>
              <a:schemeClr val="accent1"/>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Faculty mentor</a:t>
              </a:r>
              <a:endParaRPr b="0" i="0" sz="1400" u="none" cap="none" strike="noStrike">
                <a:solidFill>
                  <a:srgbClr val="000000"/>
                </a:solidFill>
                <a:latin typeface="Arial"/>
                <a:ea typeface="Arial"/>
                <a:cs typeface="Arial"/>
                <a:sym typeface="Arial"/>
              </a:endParaRPr>
            </a:p>
          </p:txBody>
        </p:sp>
        <p:cxnSp>
          <p:nvCxnSpPr>
            <p:cNvPr id="291" name="Google Shape;291;p54"/>
            <p:cNvCxnSpPr>
              <a:stCxn id="290" idx="4"/>
              <a:endCxn id="289" idx="0"/>
            </p:cNvCxnSpPr>
            <p:nvPr/>
          </p:nvCxnSpPr>
          <p:spPr>
            <a:xfrm flipH="1">
              <a:off x="1579424" y="2220111"/>
              <a:ext cx="1119300" cy="86700"/>
            </a:xfrm>
            <a:prstGeom prst="straightConnector1">
              <a:avLst/>
            </a:prstGeom>
            <a:noFill/>
            <a:ln cap="flat" cmpd="sng" w="28575">
              <a:solidFill>
                <a:srgbClr val="7030A0"/>
              </a:solidFill>
              <a:prstDash val="solid"/>
              <a:round/>
              <a:headEnd len="sm" w="sm" type="none"/>
              <a:tailEnd len="sm" w="sm" type="none"/>
            </a:ln>
          </p:spPr>
        </p:cxnSp>
        <p:cxnSp>
          <p:nvCxnSpPr>
            <p:cNvPr id="292" name="Google Shape;292;p54"/>
            <p:cNvCxnSpPr>
              <a:stCxn id="290" idx="4"/>
              <a:endCxn id="288" idx="0"/>
            </p:cNvCxnSpPr>
            <p:nvPr/>
          </p:nvCxnSpPr>
          <p:spPr>
            <a:xfrm>
              <a:off x="2698724" y="2220111"/>
              <a:ext cx="1089000" cy="86700"/>
            </a:xfrm>
            <a:prstGeom prst="straightConnector1">
              <a:avLst/>
            </a:prstGeom>
            <a:noFill/>
            <a:ln cap="flat" cmpd="sng" w="28575">
              <a:solidFill>
                <a:srgbClr val="7030A0"/>
              </a:solidFill>
              <a:prstDash val="solid"/>
              <a:round/>
              <a:headEnd len="sm" w="sm" type="none"/>
              <a:tailEnd len="sm" w="sm" type="none"/>
            </a:ln>
          </p:spPr>
        </p:cxnSp>
        <p:cxnSp>
          <p:nvCxnSpPr>
            <p:cNvPr id="293" name="Google Shape;293;p54"/>
            <p:cNvCxnSpPr>
              <a:stCxn id="289" idx="6"/>
              <a:endCxn id="288" idx="2"/>
            </p:cNvCxnSpPr>
            <p:nvPr/>
          </p:nvCxnSpPr>
          <p:spPr>
            <a:xfrm>
              <a:off x="2529933" y="2764153"/>
              <a:ext cx="307200" cy="0"/>
            </a:xfrm>
            <a:prstGeom prst="straightConnector1">
              <a:avLst/>
            </a:prstGeom>
            <a:noFill/>
            <a:ln cap="flat" cmpd="sng" w="28575">
              <a:solidFill>
                <a:srgbClr val="7030A0"/>
              </a:solidFill>
              <a:prstDash val="solid"/>
              <a:round/>
              <a:headEnd len="sm" w="sm" type="none"/>
              <a:tailEnd len="sm" w="sm" type="none"/>
            </a:ln>
          </p:spPr>
        </p:cxnSp>
      </p:grpSp>
      <p:grpSp>
        <p:nvGrpSpPr>
          <p:cNvPr id="294" name="Google Shape;294;p54"/>
          <p:cNvGrpSpPr/>
          <p:nvPr/>
        </p:nvGrpSpPr>
        <p:grpSpPr>
          <a:xfrm>
            <a:off x="4756936" y="3729227"/>
            <a:ext cx="4109690" cy="1915642"/>
            <a:chOff x="628650" y="1305711"/>
            <a:chExt cx="4109690" cy="1915642"/>
          </a:xfrm>
        </p:grpSpPr>
        <p:sp>
          <p:nvSpPr>
            <p:cNvPr id="295" name="Google Shape;295;p54"/>
            <p:cNvSpPr/>
            <p:nvPr/>
          </p:nvSpPr>
          <p:spPr>
            <a:xfrm>
              <a:off x="2837057" y="2306953"/>
              <a:ext cx="1901283" cy="914400"/>
            </a:xfrm>
            <a:prstGeom prst="ellipse">
              <a:avLst/>
            </a:prstGeom>
            <a:solidFill>
              <a:schemeClr val="accent1"/>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Senior grad student</a:t>
              </a:r>
              <a:endParaRPr b="0" i="0" sz="1400" u="none" cap="none" strike="noStrike">
                <a:solidFill>
                  <a:srgbClr val="000000"/>
                </a:solidFill>
                <a:latin typeface="Arial"/>
                <a:ea typeface="Arial"/>
                <a:cs typeface="Arial"/>
                <a:sym typeface="Arial"/>
              </a:endParaRPr>
            </a:p>
          </p:txBody>
        </p:sp>
        <p:sp>
          <p:nvSpPr>
            <p:cNvPr id="296" name="Google Shape;296;p54"/>
            <p:cNvSpPr/>
            <p:nvPr/>
          </p:nvSpPr>
          <p:spPr>
            <a:xfrm>
              <a:off x="628650" y="2306953"/>
              <a:ext cx="1901283" cy="914400"/>
            </a:xfrm>
            <a:prstGeom prst="ellipse">
              <a:avLst/>
            </a:prstGeom>
            <a:solidFill>
              <a:schemeClr val="accent1"/>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Junior grad student</a:t>
              </a:r>
              <a:endParaRPr b="0" i="0" sz="1400" u="none" cap="none" strike="noStrike">
                <a:solidFill>
                  <a:srgbClr val="000000"/>
                </a:solidFill>
                <a:latin typeface="Arial"/>
                <a:ea typeface="Arial"/>
                <a:cs typeface="Arial"/>
                <a:sym typeface="Arial"/>
              </a:endParaRPr>
            </a:p>
          </p:txBody>
        </p:sp>
        <p:sp>
          <p:nvSpPr>
            <p:cNvPr id="297" name="Google Shape;297;p54"/>
            <p:cNvSpPr/>
            <p:nvPr/>
          </p:nvSpPr>
          <p:spPr>
            <a:xfrm>
              <a:off x="1748083" y="1305711"/>
              <a:ext cx="1901283" cy="914400"/>
            </a:xfrm>
            <a:prstGeom prst="ellipse">
              <a:avLst/>
            </a:prstGeom>
            <a:solidFill>
              <a:schemeClr val="accent1"/>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Alumni mentor</a:t>
              </a:r>
              <a:endParaRPr b="0" i="0" sz="1400" u="none" cap="none" strike="noStrike">
                <a:solidFill>
                  <a:srgbClr val="000000"/>
                </a:solidFill>
                <a:latin typeface="Arial"/>
                <a:ea typeface="Arial"/>
                <a:cs typeface="Arial"/>
                <a:sym typeface="Arial"/>
              </a:endParaRPr>
            </a:p>
          </p:txBody>
        </p:sp>
        <p:cxnSp>
          <p:nvCxnSpPr>
            <p:cNvPr id="298" name="Google Shape;298;p54"/>
            <p:cNvCxnSpPr>
              <a:stCxn id="297" idx="4"/>
              <a:endCxn id="296" idx="0"/>
            </p:cNvCxnSpPr>
            <p:nvPr/>
          </p:nvCxnSpPr>
          <p:spPr>
            <a:xfrm flipH="1">
              <a:off x="1579424" y="2220111"/>
              <a:ext cx="1119300" cy="86700"/>
            </a:xfrm>
            <a:prstGeom prst="straightConnector1">
              <a:avLst/>
            </a:prstGeom>
            <a:noFill/>
            <a:ln cap="flat" cmpd="sng" w="28575">
              <a:solidFill>
                <a:srgbClr val="7030A0"/>
              </a:solidFill>
              <a:prstDash val="solid"/>
              <a:round/>
              <a:headEnd len="sm" w="sm" type="none"/>
              <a:tailEnd len="sm" w="sm" type="none"/>
            </a:ln>
          </p:spPr>
        </p:cxnSp>
        <p:cxnSp>
          <p:nvCxnSpPr>
            <p:cNvPr id="299" name="Google Shape;299;p54"/>
            <p:cNvCxnSpPr>
              <a:stCxn id="297" idx="4"/>
              <a:endCxn id="295" idx="0"/>
            </p:cNvCxnSpPr>
            <p:nvPr/>
          </p:nvCxnSpPr>
          <p:spPr>
            <a:xfrm>
              <a:off x="2698724" y="2220111"/>
              <a:ext cx="1089000" cy="86700"/>
            </a:xfrm>
            <a:prstGeom prst="straightConnector1">
              <a:avLst/>
            </a:prstGeom>
            <a:noFill/>
            <a:ln cap="flat" cmpd="sng" w="28575">
              <a:solidFill>
                <a:srgbClr val="7030A0"/>
              </a:solidFill>
              <a:prstDash val="solid"/>
              <a:round/>
              <a:headEnd len="sm" w="sm" type="none"/>
              <a:tailEnd len="sm" w="sm" type="none"/>
            </a:ln>
          </p:spPr>
        </p:cxnSp>
        <p:cxnSp>
          <p:nvCxnSpPr>
            <p:cNvPr id="300" name="Google Shape;300;p54"/>
            <p:cNvCxnSpPr>
              <a:stCxn id="296" idx="6"/>
              <a:endCxn id="295" idx="2"/>
            </p:cNvCxnSpPr>
            <p:nvPr/>
          </p:nvCxnSpPr>
          <p:spPr>
            <a:xfrm>
              <a:off x="2529933" y="2764153"/>
              <a:ext cx="307200" cy="0"/>
            </a:xfrm>
            <a:prstGeom prst="straightConnector1">
              <a:avLst/>
            </a:prstGeom>
            <a:noFill/>
            <a:ln cap="flat" cmpd="sng" w="28575">
              <a:solidFill>
                <a:srgbClr val="7030A0"/>
              </a:solidFill>
              <a:prstDash val="solid"/>
              <a:round/>
              <a:headEnd len="sm" w="sm" type="none"/>
              <a:tailEnd len="sm" w="sm" type="none"/>
            </a:ln>
          </p:spPr>
        </p:cxnSp>
      </p:grpSp>
      <p:grpSp>
        <p:nvGrpSpPr>
          <p:cNvPr id="301" name="Google Shape;301;p54"/>
          <p:cNvGrpSpPr/>
          <p:nvPr/>
        </p:nvGrpSpPr>
        <p:grpSpPr>
          <a:xfrm>
            <a:off x="187989" y="4642926"/>
            <a:ext cx="4323640" cy="2003885"/>
            <a:chOff x="567951" y="4488989"/>
            <a:chExt cx="4323640" cy="2003885"/>
          </a:xfrm>
        </p:grpSpPr>
        <p:sp>
          <p:nvSpPr>
            <p:cNvPr id="302" name="Google Shape;302;p54"/>
            <p:cNvSpPr/>
            <p:nvPr/>
          </p:nvSpPr>
          <p:spPr>
            <a:xfrm>
              <a:off x="2990308" y="4493516"/>
              <a:ext cx="1901283" cy="914400"/>
            </a:xfrm>
            <a:prstGeom prst="ellipse">
              <a:avLst/>
            </a:prstGeom>
            <a:solidFill>
              <a:schemeClr val="accent1"/>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Alumni mentor</a:t>
              </a:r>
              <a:endParaRPr b="0" i="0" sz="1400" u="none" cap="none" strike="noStrike">
                <a:solidFill>
                  <a:srgbClr val="000000"/>
                </a:solidFill>
                <a:latin typeface="Arial"/>
                <a:ea typeface="Arial"/>
                <a:cs typeface="Arial"/>
                <a:sym typeface="Arial"/>
              </a:endParaRPr>
            </a:p>
          </p:txBody>
        </p:sp>
        <p:sp>
          <p:nvSpPr>
            <p:cNvPr id="303" name="Google Shape;303;p54"/>
            <p:cNvSpPr/>
            <p:nvPr/>
          </p:nvSpPr>
          <p:spPr>
            <a:xfrm>
              <a:off x="2852286" y="5578474"/>
              <a:ext cx="1901283" cy="914400"/>
            </a:xfrm>
            <a:prstGeom prst="ellipse">
              <a:avLst/>
            </a:prstGeom>
            <a:solidFill>
              <a:schemeClr val="accent1"/>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Senior grad student</a:t>
              </a:r>
              <a:endParaRPr b="0" i="0" sz="1400" u="none" cap="none" strike="noStrike">
                <a:solidFill>
                  <a:srgbClr val="000000"/>
                </a:solidFill>
                <a:latin typeface="Arial"/>
                <a:ea typeface="Arial"/>
                <a:cs typeface="Arial"/>
                <a:sym typeface="Arial"/>
              </a:endParaRPr>
            </a:p>
          </p:txBody>
        </p:sp>
        <p:sp>
          <p:nvSpPr>
            <p:cNvPr id="304" name="Google Shape;304;p54"/>
            <p:cNvSpPr/>
            <p:nvPr/>
          </p:nvSpPr>
          <p:spPr>
            <a:xfrm>
              <a:off x="643879" y="5578474"/>
              <a:ext cx="1901283" cy="914400"/>
            </a:xfrm>
            <a:prstGeom prst="ellipse">
              <a:avLst/>
            </a:prstGeom>
            <a:solidFill>
              <a:schemeClr val="accent1"/>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Junior grad student</a:t>
              </a:r>
              <a:endParaRPr b="0" i="0" sz="1400" u="none" cap="none" strike="noStrike">
                <a:solidFill>
                  <a:srgbClr val="000000"/>
                </a:solidFill>
                <a:latin typeface="Arial"/>
                <a:ea typeface="Arial"/>
                <a:cs typeface="Arial"/>
                <a:sym typeface="Arial"/>
              </a:endParaRPr>
            </a:p>
          </p:txBody>
        </p:sp>
        <p:sp>
          <p:nvSpPr>
            <p:cNvPr id="305" name="Google Shape;305;p54"/>
            <p:cNvSpPr/>
            <p:nvPr/>
          </p:nvSpPr>
          <p:spPr>
            <a:xfrm>
              <a:off x="567951" y="4488989"/>
              <a:ext cx="1901283" cy="914400"/>
            </a:xfrm>
            <a:prstGeom prst="ellipse">
              <a:avLst/>
            </a:prstGeom>
            <a:solidFill>
              <a:schemeClr val="accent1"/>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Faculty mentor</a:t>
              </a:r>
              <a:endParaRPr b="0" i="0" sz="1400" u="none" cap="none" strike="noStrike">
                <a:solidFill>
                  <a:srgbClr val="000000"/>
                </a:solidFill>
                <a:latin typeface="Arial"/>
                <a:ea typeface="Arial"/>
                <a:cs typeface="Arial"/>
                <a:sym typeface="Arial"/>
              </a:endParaRPr>
            </a:p>
          </p:txBody>
        </p:sp>
        <p:cxnSp>
          <p:nvCxnSpPr>
            <p:cNvPr id="306" name="Google Shape;306;p54"/>
            <p:cNvCxnSpPr>
              <a:stCxn id="305" idx="4"/>
              <a:endCxn id="304" idx="0"/>
            </p:cNvCxnSpPr>
            <p:nvPr/>
          </p:nvCxnSpPr>
          <p:spPr>
            <a:xfrm>
              <a:off x="1518592" y="5403389"/>
              <a:ext cx="75900" cy="175200"/>
            </a:xfrm>
            <a:prstGeom prst="straightConnector1">
              <a:avLst/>
            </a:prstGeom>
            <a:noFill/>
            <a:ln cap="flat" cmpd="sng" w="28575">
              <a:solidFill>
                <a:srgbClr val="7030A0"/>
              </a:solidFill>
              <a:prstDash val="solid"/>
              <a:round/>
              <a:headEnd len="sm" w="sm" type="none"/>
              <a:tailEnd len="sm" w="sm" type="none"/>
            </a:ln>
          </p:spPr>
        </p:cxnSp>
        <p:cxnSp>
          <p:nvCxnSpPr>
            <p:cNvPr id="307" name="Google Shape;307;p54"/>
            <p:cNvCxnSpPr>
              <a:stCxn id="302" idx="4"/>
              <a:endCxn id="303" idx="0"/>
            </p:cNvCxnSpPr>
            <p:nvPr/>
          </p:nvCxnSpPr>
          <p:spPr>
            <a:xfrm flipH="1">
              <a:off x="3802949" y="5407916"/>
              <a:ext cx="138000" cy="170700"/>
            </a:xfrm>
            <a:prstGeom prst="straightConnector1">
              <a:avLst/>
            </a:prstGeom>
            <a:noFill/>
            <a:ln cap="flat" cmpd="sng" w="28575">
              <a:solidFill>
                <a:srgbClr val="7030A0"/>
              </a:solidFill>
              <a:prstDash val="solid"/>
              <a:round/>
              <a:headEnd len="sm" w="sm" type="none"/>
              <a:tailEnd len="sm" w="sm" type="none"/>
            </a:ln>
          </p:spPr>
        </p:cxnSp>
        <p:cxnSp>
          <p:nvCxnSpPr>
            <p:cNvPr id="308" name="Google Shape;308;p54"/>
            <p:cNvCxnSpPr>
              <a:stCxn id="304" idx="6"/>
              <a:endCxn id="303" idx="2"/>
            </p:cNvCxnSpPr>
            <p:nvPr/>
          </p:nvCxnSpPr>
          <p:spPr>
            <a:xfrm>
              <a:off x="2545162" y="6035674"/>
              <a:ext cx="307200" cy="0"/>
            </a:xfrm>
            <a:prstGeom prst="straightConnector1">
              <a:avLst/>
            </a:prstGeom>
            <a:noFill/>
            <a:ln cap="flat" cmpd="sng" w="28575">
              <a:solidFill>
                <a:srgbClr val="7030A0"/>
              </a:solidFill>
              <a:prstDash val="solid"/>
              <a:round/>
              <a:headEnd len="sm" w="sm" type="none"/>
              <a:tailEnd len="sm" w="sm" type="none"/>
            </a:ln>
          </p:spPr>
        </p:cxnSp>
      </p:grpSp>
      <p:grpSp>
        <p:nvGrpSpPr>
          <p:cNvPr id="309" name="Google Shape;309;p54"/>
          <p:cNvGrpSpPr/>
          <p:nvPr/>
        </p:nvGrpSpPr>
        <p:grpSpPr>
          <a:xfrm>
            <a:off x="5658251" y="1121708"/>
            <a:ext cx="1905187" cy="2053047"/>
            <a:chOff x="4832537" y="4091235"/>
            <a:chExt cx="1905187" cy="2053047"/>
          </a:xfrm>
        </p:grpSpPr>
        <p:sp>
          <p:nvSpPr>
            <p:cNvPr id="310" name="Google Shape;310;p54"/>
            <p:cNvSpPr/>
            <p:nvPr/>
          </p:nvSpPr>
          <p:spPr>
            <a:xfrm>
              <a:off x="4836441" y="5229882"/>
              <a:ext cx="1901283" cy="914400"/>
            </a:xfrm>
            <a:prstGeom prst="ellipse">
              <a:avLst/>
            </a:prstGeom>
            <a:solidFill>
              <a:schemeClr val="accent1"/>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Senior grad student</a:t>
              </a:r>
              <a:endParaRPr b="0" i="0" sz="1400" u="none" cap="none" strike="noStrike">
                <a:solidFill>
                  <a:srgbClr val="000000"/>
                </a:solidFill>
                <a:latin typeface="Arial"/>
                <a:ea typeface="Arial"/>
                <a:cs typeface="Arial"/>
                <a:sym typeface="Arial"/>
              </a:endParaRPr>
            </a:p>
          </p:txBody>
        </p:sp>
        <p:sp>
          <p:nvSpPr>
            <p:cNvPr id="311" name="Google Shape;311;p54"/>
            <p:cNvSpPr/>
            <p:nvPr/>
          </p:nvSpPr>
          <p:spPr>
            <a:xfrm>
              <a:off x="4832537" y="4091235"/>
              <a:ext cx="1901283" cy="914400"/>
            </a:xfrm>
            <a:prstGeom prst="ellipse">
              <a:avLst/>
            </a:prstGeom>
            <a:solidFill>
              <a:schemeClr val="accent1"/>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Faculty mentor</a:t>
              </a:r>
              <a:endParaRPr b="0" i="0" sz="1400" u="none" cap="none" strike="noStrike">
                <a:solidFill>
                  <a:srgbClr val="000000"/>
                </a:solidFill>
                <a:latin typeface="Arial"/>
                <a:ea typeface="Arial"/>
                <a:cs typeface="Arial"/>
                <a:sym typeface="Arial"/>
              </a:endParaRPr>
            </a:p>
          </p:txBody>
        </p:sp>
        <p:cxnSp>
          <p:nvCxnSpPr>
            <p:cNvPr id="312" name="Google Shape;312;p54"/>
            <p:cNvCxnSpPr>
              <a:stCxn id="311" idx="4"/>
              <a:endCxn id="310" idx="0"/>
            </p:cNvCxnSpPr>
            <p:nvPr/>
          </p:nvCxnSpPr>
          <p:spPr>
            <a:xfrm>
              <a:off x="5783179" y="5005635"/>
              <a:ext cx="3900" cy="224100"/>
            </a:xfrm>
            <a:prstGeom prst="straightConnector1">
              <a:avLst/>
            </a:prstGeom>
            <a:noFill/>
            <a:ln cap="flat" cmpd="sng" w="28575">
              <a:solidFill>
                <a:srgbClr val="7030A0"/>
              </a:solidFill>
              <a:prstDash val="solid"/>
              <a:round/>
              <a:headEnd len="sm" w="sm" type="none"/>
              <a:tailEnd len="sm" w="sm" type="none"/>
            </a:ln>
          </p:spPr>
        </p:cxnSp>
      </p:grpSp>
      <p:grpSp>
        <p:nvGrpSpPr>
          <p:cNvPr id="313" name="Google Shape;313;p54"/>
          <p:cNvGrpSpPr/>
          <p:nvPr/>
        </p:nvGrpSpPr>
        <p:grpSpPr>
          <a:xfrm>
            <a:off x="1052032" y="3368153"/>
            <a:ext cx="4014099" cy="920553"/>
            <a:chOff x="4928128" y="5174567"/>
            <a:chExt cx="4014099" cy="920553"/>
          </a:xfrm>
        </p:grpSpPr>
        <p:sp>
          <p:nvSpPr>
            <p:cNvPr id="314" name="Google Shape;314;p54"/>
            <p:cNvSpPr/>
            <p:nvPr/>
          </p:nvSpPr>
          <p:spPr>
            <a:xfrm>
              <a:off x="4928128" y="5174567"/>
              <a:ext cx="1901283" cy="914400"/>
            </a:xfrm>
            <a:prstGeom prst="ellipse">
              <a:avLst/>
            </a:prstGeom>
            <a:solidFill>
              <a:schemeClr val="accent1"/>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Alumni mentor</a:t>
              </a:r>
              <a:endParaRPr b="0" i="0" sz="1400" u="none" cap="none" strike="noStrike">
                <a:solidFill>
                  <a:srgbClr val="000000"/>
                </a:solidFill>
                <a:latin typeface="Arial"/>
                <a:ea typeface="Arial"/>
                <a:cs typeface="Arial"/>
                <a:sym typeface="Arial"/>
              </a:endParaRPr>
            </a:p>
          </p:txBody>
        </p:sp>
        <p:sp>
          <p:nvSpPr>
            <p:cNvPr id="315" name="Google Shape;315;p54"/>
            <p:cNvSpPr/>
            <p:nvPr/>
          </p:nvSpPr>
          <p:spPr>
            <a:xfrm>
              <a:off x="7040944" y="5180720"/>
              <a:ext cx="1901283" cy="914400"/>
            </a:xfrm>
            <a:prstGeom prst="ellipse">
              <a:avLst/>
            </a:prstGeom>
            <a:solidFill>
              <a:schemeClr val="accent1"/>
            </a:solidFill>
            <a:ln cap="flat" cmpd="sng" w="25400">
              <a:solidFill>
                <a:srgbClr val="31538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Senior grad student</a:t>
              </a:r>
              <a:endParaRPr b="0" i="0" sz="1400" u="none" cap="none" strike="noStrike">
                <a:solidFill>
                  <a:srgbClr val="000000"/>
                </a:solidFill>
                <a:latin typeface="Arial"/>
                <a:ea typeface="Arial"/>
                <a:cs typeface="Arial"/>
                <a:sym typeface="Arial"/>
              </a:endParaRPr>
            </a:p>
          </p:txBody>
        </p:sp>
        <p:cxnSp>
          <p:nvCxnSpPr>
            <p:cNvPr id="316" name="Google Shape;316;p54"/>
            <p:cNvCxnSpPr>
              <a:stCxn id="314" idx="6"/>
              <a:endCxn id="315" idx="2"/>
            </p:cNvCxnSpPr>
            <p:nvPr/>
          </p:nvCxnSpPr>
          <p:spPr>
            <a:xfrm>
              <a:off x="6829411" y="5631767"/>
              <a:ext cx="211500" cy="6300"/>
            </a:xfrm>
            <a:prstGeom prst="straightConnector1">
              <a:avLst/>
            </a:prstGeom>
            <a:noFill/>
            <a:ln cap="flat" cmpd="sng" w="28575">
              <a:solidFill>
                <a:srgbClr val="7030A0"/>
              </a:solidFill>
              <a:prstDash val="solid"/>
              <a:round/>
              <a:headEnd len="sm" w="sm" type="none"/>
              <a:tailEnd len="sm" w="sm"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
                                        <p:tgtEl>
                                          <p:spTgt spid="2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500"/>
                                        <p:tgtEl>
                                          <p:spTgt spid="2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
                                        <p:tgtEl>
                                          <p:spTgt spid="3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55"/>
          <p:cNvSpPr txBox="1"/>
          <p:nvPr>
            <p:ph type="title"/>
          </p:nvPr>
        </p:nvSpPr>
        <p:spPr>
          <a:xfrm>
            <a:off x="628650" y="18255"/>
            <a:ext cx="78867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800"/>
              <a:buNone/>
            </a:pPr>
            <a:r>
              <a:rPr lang="en-US" sz="3000">
                <a:latin typeface="Helvetica Neue"/>
                <a:ea typeface="Helvetica Neue"/>
                <a:cs typeface="Helvetica Neue"/>
                <a:sym typeface="Helvetica Neue"/>
              </a:rPr>
              <a:t>Mentor/Mentee Logs</a:t>
            </a:r>
            <a:endParaRPr/>
          </a:p>
        </p:txBody>
      </p:sp>
      <p:sp>
        <p:nvSpPr>
          <p:cNvPr id="322" name="Google Shape;322;p55"/>
          <p:cNvSpPr txBox="1"/>
          <p:nvPr>
            <p:ph idx="1" type="body"/>
          </p:nvPr>
        </p:nvSpPr>
        <p:spPr>
          <a:xfrm>
            <a:off x="628650" y="3095879"/>
            <a:ext cx="7886700" cy="3081083"/>
          </a:xfrm>
          <a:prstGeom prst="rect">
            <a:avLst/>
          </a:prstGeom>
          <a:noFill/>
          <a:ln>
            <a:noFill/>
          </a:ln>
        </p:spPr>
        <p:txBody>
          <a:bodyPr anchorCtr="0" anchor="t" bIns="45700" lIns="91425" spcFirstLastPara="1" rIns="91425" wrap="square" tIns="45700">
            <a:noAutofit/>
          </a:bodyPr>
          <a:lstStyle/>
          <a:p>
            <a:pPr indent="-342900" lvl="0" marL="457200" rtl="0" algn="l">
              <a:lnSpc>
                <a:spcPct val="90000"/>
              </a:lnSpc>
              <a:spcBef>
                <a:spcPts val="750"/>
              </a:spcBef>
              <a:spcAft>
                <a:spcPts val="0"/>
              </a:spcAft>
              <a:buClr>
                <a:schemeClr val="dk1"/>
              </a:buClr>
              <a:buSzPts val="1800"/>
              <a:buChar char="•"/>
            </a:pPr>
            <a:r>
              <a:rPr lang="en-US" sz="1800">
                <a:latin typeface="Helvetica Neue"/>
                <a:ea typeface="Helvetica Neue"/>
                <a:cs typeface="Helvetica Neue"/>
                <a:sym typeface="Helvetica Neue"/>
              </a:rPr>
              <a:t>Your name</a:t>
            </a:r>
            <a:endParaRPr/>
          </a:p>
          <a:p>
            <a:pPr indent="-342900" lvl="0" marL="457200" rtl="0" algn="l">
              <a:lnSpc>
                <a:spcPct val="90000"/>
              </a:lnSpc>
              <a:spcBef>
                <a:spcPts val="750"/>
              </a:spcBef>
              <a:spcAft>
                <a:spcPts val="0"/>
              </a:spcAft>
              <a:buClr>
                <a:schemeClr val="dk1"/>
              </a:buClr>
              <a:buSzPts val="1800"/>
              <a:buChar char="•"/>
            </a:pPr>
            <a:r>
              <a:rPr lang="en-US" sz="1800">
                <a:latin typeface="Helvetica Neue"/>
                <a:ea typeface="Helvetica Neue"/>
                <a:cs typeface="Helvetica Neue"/>
                <a:sym typeface="Helvetica Neue"/>
              </a:rPr>
              <a:t>Your mentor’s/mentee’s name</a:t>
            </a:r>
            <a:endParaRPr/>
          </a:p>
          <a:p>
            <a:pPr indent="-342900" lvl="0" marL="457200" rtl="0" algn="l">
              <a:lnSpc>
                <a:spcPct val="90000"/>
              </a:lnSpc>
              <a:spcBef>
                <a:spcPts val="750"/>
              </a:spcBef>
              <a:spcAft>
                <a:spcPts val="0"/>
              </a:spcAft>
              <a:buClr>
                <a:schemeClr val="dk1"/>
              </a:buClr>
              <a:buSzPts val="1800"/>
              <a:buChar char="•"/>
            </a:pPr>
            <a:r>
              <a:rPr lang="en-US" sz="1800">
                <a:latin typeface="Helvetica Neue"/>
                <a:ea typeface="Helvetica Neue"/>
                <a:cs typeface="Helvetica Neue"/>
                <a:sym typeface="Helvetica Neue"/>
              </a:rPr>
              <a:t>Date of meeting</a:t>
            </a:r>
            <a:endParaRPr/>
          </a:p>
          <a:p>
            <a:pPr indent="-342900" lvl="0" marL="457200" rtl="0" algn="l">
              <a:lnSpc>
                <a:spcPct val="90000"/>
              </a:lnSpc>
              <a:spcBef>
                <a:spcPts val="750"/>
              </a:spcBef>
              <a:spcAft>
                <a:spcPts val="0"/>
              </a:spcAft>
              <a:buClr>
                <a:schemeClr val="dk1"/>
              </a:buClr>
              <a:buSzPts val="1800"/>
              <a:buChar char="•"/>
            </a:pPr>
            <a:r>
              <a:rPr lang="en-US" sz="1800">
                <a:latin typeface="Helvetica Neue"/>
                <a:ea typeface="Helvetica Neue"/>
                <a:cs typeface="Helvetica Neue"/>
                <a:sym typeface="Helvetica Neue"/>
              </a:rPr>
              <a:t>Duration of meeting</a:t>
            </a:r>
            <a:endParaRPr/>
          </a:p>
          <a:p>
            <a:pPr indent="-342900" lvl="0" marL="457200" rtl="0" algn="l">
              <a:lnSpc>
                <a:spcPct val="90000"/>
              </a:lnSpc>
              <a:spcBef>
                <a:spcPts val="750"/>
              </a:spcBef>
              <a:spcAft>
                <a:spcPts val="0"/>
              </a:spcAft>
              <a:buClr>
                <a:schemeClr val="dk1"/>
              </a:buClr>
              <a:buSzPts val="1800"/>
              <a:buChar char="•"/>
            </a:pPr>
            <a:r>
              <a:rPr lang="en-US" sz="1800">
                <a:latin typeface="Helvetica Neue"/>
                <a:ea typeface="Helvetica Neue"/>
                <a:cs typeface="Helvetica Neue"/>
                <a:sym typeface="Helvetica Neue"/>
              </a:rPr>
              <a:t>Type of meeting</a:t>
            </a:r>
            <a:endParaRPr/>
          </a:p>
          <a:p>
            <a:pPr indent="-342900" lvl="0" marL="457200" rtl="0" algn="l">
              <a:lnSpc>
                <a:spcPct val="90000"/>
              </a:lnSpc>
              <a:spcBef>
                <a:spcPts val="750"/>
              </a:spcBef>
              <a:spcAft>
                <a:spcPts val="0"/>
              </a:spcAft>
              <a:buClr>
                <a:schemeClr val="dk1"/>
              </a:buClr>
              <a:buSzPts val="1800"/>
              <a:buChar char="•"/>
            </a:pPr>
            <a:r>
              <a:rPr lang="en-US" sz="1800">
                <a:latin typeface="Helvetica Neue"/>
                <a:ea typeface="Helvetica Neue"/>
                <a:cs typeface="Helvetica Neue"/>
                <a:sym typeface="Helvetica Neue"/>
              </a:rPr>
              <a:t>Quality of your mentoring relationship</a:t>
            </a:r>
            <a:endParaRPr/>
          </a:p>
          <a:p>
            <a:pPr indent="-342900" lvl="0" marL="457200" rtl="0" algn="l">
              <a:lnSpc>
                <a:spcPct val="90000"/>
              </a:lnSpc>
              <a:spcBef>
                <a:spcPts val="750"/>
              </a:spcBef>
              <a:spcAft>
                <a:spcPts val="0"/>
              </a:spcAft>
              <a:buClr>
                <a:schemeClr val="dk1"/>
              </a:buClr>
              <a:buSzPts val="1800"/>
              <a:buChar char="•"/>
            </a:pPr>
            <a:r>
              <a:rPr lang="en-US" sz="1800">
                <a:latin typeface="Helvetica Neue"/>
                <a:ea typeface="Helvetica Neue"/>
                <a:cs typeface="Helvetica Neue"/>
                <a:sym typeface="Helvetica Neue"/>
              </a:rPr>
              <a:t>Well-being of your mentee</a:t>
            </a:r>
            <a:endParaRPr/>
          </a:p>
          <a:p>
            <a:pPr indent="-342900" lvl="0" marL="457200" rtl="0" algn="l">
              <a:lnSpc>
                <a:spcPct val="90000"/>
              </a:lnSpc>
              <a:spcBef>
                <a:spcPts val="750"/>
              </a:spcBef>
              <a:spcAft>
                <a:spcPts val="0"/>
              </a:spcAft>
              <a:buClr>
                <a:schemeClr val="dk1"/>
              </a:buClr>
              <a:buSzPts val="1800"/>
              <a:buChar char="•"/>
            </a:pPr>
            <a:r>
              <a:rPr lang="en-US" sz="1800">
                <a:latin typeface="Helvetica Neue"/>
                <a:ea typeface="Helvetica Neue"/>
                <a:cs typeface="Helvetica Neue"/>
                <a:sym typeface="Helvetica Neue"/>
              </a:rPr>
              <a:t>Matters that require immediate intervention</a:t>
            </a:r>
            <a:endParaRPr/>
          </a:p>
          <a:p>
            <a:pPr indent="-342900" lvl="0" marL="457200" rtl="0" algn="l">
              <a:lnSpc>
                <a:spcPct val="90000"/>
              </a:lnSpc>
              <a:spcBef>
                <a:spcPts val="750"/>
              </a:spcBef>
              <a:spcAft>
                <a:spcPts val="0"/>
              </a:spcAft>
              <a:buClr>
                <a:schemeClr val="dk1"/>
              </a:buClr>
              <a:buSzPts val="1800"/>
              <a:buChar char="•"/>
            </a:pPr>
            <a:r>
              <a:rPr lang="en-US" sz="1800">
                <a:latin typeface="Helvetica Neue"/>
                <a:ea typeface="Helvetica Neue"/>
                <a:cs typeface="Helvetica Neue"/>
                <a:sym typeface="Helvetica Neue"/>
              </a:rPr>
              <a:t>Suggestions to improve the mentoring experience </a:t>
            </a:r>
            <a:endParaRPr/>
          </a:p>
        </p:txBody>
      </p:sp>
      <p:sp>
        <p:nvSpPr>
          <p:cNvPr id="323" name="Google Shape;323;p5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en-US"/>
              <a:t>‹#›</a:t>
            </a:fld>
            <a:endParaRPr/>
          </a:p>
        </p:txBody>
      </p:sp>
      <p:pic>
        <p:nvPicPr>
          <p:cNvPr id="324" name="Google Shape;324;p55"/>
          <p:cNvPicPr preferRelativeResize="0"/>
          <p:nvPr/>
        </p:nvPicPr>
        <p:blipFill rotWithShape="1">
          <a:blip r:embed="rId3">
            <a:alphaModFix/>
          </a:blip>
          <a:srcRect b="0" l="0" r="0" t="0"/>
          <a:stretch/>
        </p:blipFill>
        <p:spPr>
          <a:xfrm>
            <a:off x="628650" y="1110993"/>
            <a:ext cx="7886700" cy="198488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56"/>
          <p:cNvSpPr txBox="1"/>
          <p:nvPr>
            <p:ph type="title"/>
          </p:nvPr>
        </p:nvSpPr>
        <p:spPr>
          <a:xfrm>
            <a:off x="628650" y="249744"/>
            <a:ext cx="7886700" cy="994172"/>
          </a:xfrm>
          <a:prstGeom prst="rect">
            <a:avLst/>
          </a:prstGeom>
          <a:noFill/>
          <a:ln>
            <a:noFill/>
          </a:ln>
        </p:spPr>
        <p:txBody>
          <a:bodyPr anchorCtr="0" anchor="ctr" bIns="34275" lIns="68550" spcFirstLastPara="1" rIns="68550" wrap="square" tIns="34275">
            <a:normAutofit/>
          </a:bodyPr>
          <a:lstStyle/>
          <a:p>
            <a:pPr indent="0" lvl="0" marL="0" rtl="0" algn="ctr">
              <a:lnSpc>
                <a:spcPct val="90000"/>
              </a:lnSpc>
              <a:spcBef>
                <a:spcPts val="0"/>
              </a:spcBef>
              <a:spcAft>
                <a:spcPts val="0"/>
              </a:spcAft>
              <a:buClr>
                <a:srgbClr val="9C0000"/>
              </a:buClr>
              <a:buSzPts val="4400"/>
              <a:buNone/>
            </a:pPr>
            <a:r>
              <a:rPr lang="en-US" sz="3000">
                <a:solidFill>
                  <a:srgbClr val="9C0000"/>
                </a:solidFill>
                <a:latin typeface="Helvetica Neue"/>
                <a:ea typeface="Helvetica Neue"/>
                <a:cs typeface="Helvetica Neue"/>
                <a:sym typeface="Helvetica Neue"/>
              </a:rPr>
              <a:t>More Details</a:t>
            </a:r>
            <a:endParaRPr sz="3000">
              <a:latin typeface="Helvetica Neue"/>
              <a:ea typeface="Helvetica Neue"/>
              <a:cs typeface="Helvetica Neue"/>
              <a:sym typeface="Helvetica Neue"/>
            </a:endParaRPr>
          </a:p>
        </p:txBody>
      </p:sp>
      <p:sp>
        <p:nvSpPr>
          <p:cNvPr id="330" name="Google Shape;330;p56"/>
          <p:cNvSpPr txBox="1"/>
          <p:nvPr>
            <p:ph idx="1" type="body"/>
          </p:nvPr>
        </p:nvSpPr>
        <p:spPr>
          <a:xfrm>
            <a:off x="628650" y="1122882"/>
            <a:ext cx="7886700" cy="5393531"/>
          </a:xfrm>
          <a:prstGeom prst="rect">
            <a:avLst/>
          </a:prstGeom>
          <a:noFill/>
          <a:ln>
            <a:noFill/>
          </a:ln>
        </p:spPr>
        <p:txBody>
          <a:bodyPr anchorCtr="0" anchor="t" bIns="34275" lIns="68550" spcFirstLastPara="1" rIns="68550" wrap="square" tIns="34275">
            <a:noAutofit/>
          </a:bodyPr>
          <a:lstStyle/>
          <a:p>
            <a:pPr indent="-457200" lvl="0" marL="590550" rtl="0" algn="l">
              <a:lnSpc>
                <a:spcPct val="90000"/>
              </a:lnSpc>
              <a:spcBef>
                <a:spcPts val="0"/>
              </a:spcBef>
              <a:spcAft>
                <a:spcPts val="0"/>
              </a:spcAft>
              <a:buSzPts val="2800"/>
              <a:buChar char="•"/>
            </a:pPr>
            <a:r>
              <a:rPr lang="en-US" sz="2000">
                <a:latin typeface="Helvetica Neue"/>
                <a:ea typeface="Helvetica Neue"/>
                <a:cs typeface="Helvetica Neue"/>
                <a:sym typeface="Helvetica Neue"/>
              </a:rPr>
              <a:t>Money will be provided to student members to join professional organizations like ACS or SACNAS (a short form will be required)</a:t>
            </a:r>
            <a:endParaRPr/>
          </a:p>
          <a:p>
            <a:pPr indent="0" lvl="0" marL="133350" rtl="0" algn="l">
              <a:lnSpc>
                <a:spcPct val="90000"/>
              </a:lnSpc>
              <a:spcBef>
                <a:spcPts val="0"/>
              </a:spcBef>
              <a:spcAft>
                <a:spcPts val="0"/>
              </a:spcAft>
              <a:buSzPts val="2800"/>
              <a:buNone/>
            </a:pPr>
            <a:r>
              <a:t/>
            </a:r>
            <a:endParaRPr sz="2000">
              <a:latin typeface="Helvetica Neue"/>
              <a:ea typeface="Helvetica Neue"/>
              <a:cs typeface="Helvetica Neue"/>
              <a:sym typeface="Helvetica Neue"/>
            </a:endParaRPr>
          </a:p>
          <a:p>
            <a:pPr indent="-457200" lvl="0" marL="590550" rtl="0" algn="l">
              <a:lnSpc>
                <a:spcPct val="90000"/>
              </a:lnSpc>
              <a:spcBef>
                <a:spcPts val="0"/>
              </a:spcBef>
              <a:spcAft>
                <a:spcPts val="0"/>
              </a:spcAft>
              <a:buSzPts val="2800"/>
              <a:buChar char="•"/>
            </a:pPr>
            <a:r>
              <a:rPr lang="en-US" sz="2000">
                <a:latin typeface="Helvetica Neue"/>
                <a:ea typeface="Helvetica Neue"/>
                <a:cs typeface="Helvetica Neue"/>
                <a:sym typeface="Helvetica Neue"/>
              </a:rPr>
              <a:t>Mentor and mentee logs must be submitted after each meeting </a:t>
            </a:r>
            <a:endParaRPr/>
          </a:p>
          <a:p>
            <a:pPr indent="-279400" lvl="0" marL="590550" rtl="0" algn="l">
              <a:lnSpc>
                <a:spcPct val="90000"/>
              </a:lnSpc>
              <a:spcBef>
                <a:spcPts val="0"/>
              </a:spcBef>
              <a:spcAft>
                <a:spcPts val="0"/>
              </a:spcAft>
              <a:buSzPts val="2800"/>
              <a:buNone/>
            </a:pPr>
            <a:r>
              <a:t/>
            </a:r>
            <a:endParaRPr sz="2000">
              <a:latin typeface="Helvetica Neue"/>
              <a:ea typeface="Helvetica Neue"/>
              <a:cs typeface="Helvetica Neue"/>
              <a:sym typeface="Helvetica Neue"/>
            </a:endParaRPr>
          </a:p>
          <a:p>
            <a:pPr indent="0" lvl="0" marL="457200" rtl="0" algn="l">
              <a:lnSpc>
                <a:spcPct val="90000"/>
              </a:lnSpc>
              <a:spcBef>
                <a:spcPts val="0"/>
              </a:spcBef>
              <a:spcAft>
                <a:spcPts val="0"/>
              </a:spcAft>
              <a:buNone/>
            </a:pPr>
            <a:r>
              <a:t/>
            </a:r>
            <a:endParaRPr sz="2000">
              <a:latin typeface="Helvetica Neue"/>
              <a:ea typeface="Helvetica Neue"/>
              <a:cs typeface="Helvetica Neue"/>
              <a:sym typeface="Helvetica Neue"/>
            </a:endParaRPr>
          </a:p>
          <a:p>
            <a:pPr indent="-279400" lvl="0" marL="590550" rtl="0" algn="l">
              <a:lnSpc>
                <a:spcPct val="90000"/>
              </a:lnSpc>
              <a:spcBef>
                <a:spcPts val="0"/>
              </a:spcBef>
              <a:spcAft>
                <a:spcPts val="0"/>
              </a:spcAft>
              <a:buSzPts val="2800"/>
              <a:buNone/>
            </a:pPr>
            <a:r>
              <a:t/>
            </a:r>
            <a:endParaRPr sz="2000">
              <a:latin typeface="Helvetica Neue"/>
              <a:ea typeface="Helvetica Neue"/>
              <a:cs typeface="Helvetica Neue"/>
              <a:sym typeface="Helvetica Neue"/>
            </a:endParaRPr>
          </a:p>
          <a:p>
            <a:pPr indent="-38100" lvl="0" marL="171450" rtl="0" algn="l">
              <a:lnSpc>
                <a:spcPct val="90000"/>
              </a:lnSpc>
              <a:spcBef>
                <a:spcPts val="0"/>
              </a:spcBef>
              <a:spcAft>
                <a:spcPts val="0"/>
              </a:spcAft>
              <a:buSzPts val="2800"/>
              <a:buNone/>
            </a:pPr>
            <a:r>
              <a:t/>
            </a:r>
            <a:endParaRPr sz="2000">
              <a:latin typeface="Helvetica Neue"/>
              <a:ea typeface="Helvetica Neue"/>
              <a:cs typeface="Helvetica Neue"/>
              <a:sym typeface="Helvetica Neue"/>
            </a:endParaRPr>
          </a:p>
        </p:txBody>
      </p:sp>
      <p:sp>
        <p:nvSpPr>
          <p:cNvPr id="331" name="Google Shape;331;p56"/>
          <p:cNvSpPr txBox="1"/>
          <p:nvPr>
            <p:ph idx="12" type="sldNum"/>
          </p:nvPr>
        </p:nvSpPr>
        <p:spPr>
          <a:xfrm>
            <a:off x="6457950" y="5624513"/>
            <a:ext cx="2057400" cy="273844"/>
          </a:xfrm>
          <a:prstGeom prst="rect">
            <a:avLst/>
          </a:prstGeom>
          <a:noFill/>
          <a:ln>
            <a:noFill/>
          </a:ln>
        </p:spPr>
        <p:txBody>
          <a:bodyPr anchorCtr="0" anchor="ctr" bIns="34275" lIns="68550" spcFirstLastPara="1" rIns="68550"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descr="Three Women Playing Bowling On Grass" id="332" name="Google Shape;332;p56"/>
          <p:cNvPicPr preferRelativeResize="0"/>
          <p:nvPr/>
        </p:nvPicPr>
        <p:blipFill>
          <a:blip r:embed="rId3">
            <a:alphaModFix/>
          </a:blip>
          <a:stretch>
            <a:fillRect/>
          </a:stretch>
        </p:blipFill>
        <p:spPr>
          <a:xfrm>
            <a:off x="2249263" y="3060425"/>
            <a:ext cx="4645476" cy="30969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graphicFrame>
        <p:nvGraphicFramePr>
          <p:cNvPr id="338" name="Google Shape;338;p57"/>
          <p:cNvGraphicFramePr/>
          <p:nvPr/>
        </p:nvGraphicFramePr>
        <p:xfrm>
          <a:off x="628650" y="1080611"/>
          <a:ext cx="3000000" cy="3000000"/>
        </p:xfrm>
        <a:graphic>
          <a:graphicData uri="http://schemas.openxmlformats.org/drawingml/2006/table">
            <a:tbl>
              <a:tblPr>
                <a:noFill/>
                <a:tableStyleId>{48BE8C50-B08F-4DE1-B2B6-26BC83749E10}</a:tableStyleId>
              </a:tblPr>
              <a:tblGrid>
                <a:gridCol w="2487000"/>
                <a:gridCol w="5087000"/>
              </a:tblGrid>
              <a:tr h="410600">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latin typeface="Helvetica Neue"/>
                          <a:ea typeface="Helvetica Neue"/>
                          <a:cs typeface="Helvetica Neue"/>
                          <a:sym typeface="Helvetica Neue"/>
                        </a:rPr>
                        <a:t>Date* </a:t>
                      </a:r>
                      <a:endParaRPr sz="1400" u="none" cap="none" strike="noStrike">
                        <a:latin typeface="Helvetica Neue"/>
                        <a:ea typeface="Helvetica Neue"/>
                        <a:cs typeface="Helvetica Neue"/>
                        <a:sym typeface="Helvetica Neue"/>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latin typeface="Helvetica Neue"/>
                          <a:ea typeface="Helvetica Neue"/>
                          <a:cs typeface="Helvetica Neue"/>
                          <a:sym typeface="Helvetica Neue"/>
                        </a:rPr>
                        <a:t>Event</a:t>
                      </a:r>
                      <a:endParaRPr sz="1400" u="none" cap="none" strike="noStrike">
                        <a:latin typeface="Helvetica Neue"/>
                        <a:ea typeface="Helvetica Neue"/>
                        <a:cs typeface="Helvetica Neue"/>
                        <a:sym typeface="Helvetica Neue"/>
                      </a:endParaRPr>
                    </a:p>
                  </a:txBody>
                  <a:tcPr marT="45725" marB="45725" marR="91450" marL="91450"/>
                </a:tc>
              </a:tr>
              <a:tr h="41060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Friday, </a:t>
                      </a:r>
                      <a:r>
                        <a:rPr lang="en-US" sz="1800" u="none" cap="none" strike="noStrike">
                          <a:solidFill>
                            <a:srgbClr val="000000"/>
                          </a:solidFill>
                          <a:latin typeface="Helvetica Neue"/>
                          <a:ea typeface="Helvetica Neue"/>
                          <a:cs typeface="Helvetica Neue"/>
                          <a:sym typeface="Helvetica Neue"/>
                        </a:rPr>
                        <a:t>October 1</a:t>
                      </a:r>
                      <a:r>
                        <a:rPr b="0" i="0" lang="en-US" sz="1800" u="none" cap="none" strike="noStrike">
                          <a:solidFill>
                            <a:srgbClr val="000000"/>
                          </a:solidFill>
                          <a:latin typeface="Helvetica Neue"/>
                          <a:ea typeface="Helvetica Neue"/>
                          <a:cs typeface="Helvetica Neue"/>
                          <a:sym typeface="Helvetica Neue"/>
                        </a:rPr>
                        <a:t>5</a:t>
                      </a:r>
                      <a:r>
                        <a:rPr b="0" baseline="30000" i="0" lang="en-US" sz="1800" u="none" cap="none" strike="noStrike">
                          <a:solidFill>
                            <a:srgbClr val="000000"/>
                          </a:solidFill>
                          <a:latin typeface="Helvetica Neue"/>
                          <a:ea typeface="Helvetica Neue"/>
                          <a:cs typeface="Helvetica Neue"/>
                          <a:sym typeface="Helvetica Neue"/>
                        </a:rPr>
                        <a:t>th</a:t>
                      </a:r>
                      <a:r>
                        <a:rPr b="0" i="0" lang="en-US" sz="1800" u="none" cap="none" strike="noStrike">
                          <a:solidFill>
                            <a:srgbClr val="000000"/>
                          </a:solidFill>
                          <a:latin typeface="Helvetica Neue"/>
                          <a:ea typeface="Helvetica Neue"/>
                          <a:cs typeface="Helvetica Neue"/>
                          <a:sym typeface="Helvetica Neue"/>
                        </a:rPr>
                        <a:t> </a:t>
                      </a:r>
                      <a:endParaRPr sz="1800" u="none" cap="none" strike="noStrike">
                        <a:latin typeface="Helvetica Neue"/>
                        <a:ea typeface="Helvetica Neue"/>
                        <a:cs typeface="Helvetica Neue"/>
                        <a:sym typeface="Helvetica Neue"/>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How to be a Good Mentor/Mentee</a:t>
                      </a:r>
                      <a:endParaRPr sz="1800" u="none" cap="none" strike="noStrike">
                        <a:latin typeface="Helvetica Neue"/>
                        <a:ea typeface="Helvetica Neue"/>
                        <a:cs typeface="Helvetica Neue"/>
                        <a:sym typeface="Helvetica Neue"/>
                      </a:endParaRPr>
                    </a:p>
                  </a:txBody>
                  <a:tcPr marT="63500" marB="63500" marR="63500" marL="63500"/>
                </a:tc>
              </a:tr>
              <a:tr h="41060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Helvetica Neue"/>
                          <a:ea typeface="Helvetica Neue"/>
                          <a:cs typeface="Helvetica Neue"/>
                          <a:sym typeface="Helvetica Neue"/>
                        </a:rPr>
                        <a:t>November </a:t>
                      </a:r>
                      <a:r>
                        <a:rPr b="0" i="0" lang="en-US" sz="1800" u="none" cap="none" strike="noStrike">
                          <a:solidFill>
                            <a:srgbClr val="FF0000"/>
                          </a:solidFill>
                          <a:latin typeface="Helvetica Neue"/>
                          <a:ea typeface="Helvetica Neue"/>
                          <a:cs typeface="Helvetica Neue"/>
                          <a:sym typeface="Helvetica Neue"/>
                        </a:rPr>
                        <a:t>10</a:t>
                      </a:r>
                      <a:r>
                        <a:rPr b="0" baseline="30000" i="0" lang="en-US" sz="1800" u="none" cap="none" strike="noStrike">
                          <a:solidFill>
                            <a:srgbClr val="FF0000"/>
                          </a:solidFill>
                          <a:latin typeface="Helvetica Neue"/>
                          <a:ea typeface="Helvetica Neue"/>
                          <a:cs typeface="Helvetica Neue"/>
                          <a:sym typeface="Helvetica Neue"/>
                        </a:rPr>
                        <a:t>th</a:t>
                      </a:r>
                      <a:r>
                        <a:rPr b="0" i="0" lang="en-US" sz="1800" u="none" cap="none" strike="noStrike">
                          <a:solidFill>
                            <a:srgbClr val="FF0000"/>
                          </a:solidFill>
                          <a:latin typeface="Helvetica Neue"/>
                          <a:ea typeface="Helvetica Neue"/>
                          <a:cs typeface="Helvetica Neue"/>
                          <a:sym typeface="Helvetica Neue"/>
                        </a:rPr>
                        <a:t> or 12</a:t>
                      </a:r>
                      <a:r>
                        <a:rPr b="0" baseline="30000" i="0" lang="en-US" sz="1800" u="none" cap="none" strike="noStrike">
                          <a:solidFill>
                            <a:srgbClr val="FF0000"/>
                          </a:solidFill>
                          <a:latin typeface="Helvetica Neue"/>
                          <a:ea typeface="Helvetica Neue"/>
                          <a:cs typeface="Helvetica Neue"/>
                          <a:sym typeface="Helvetica Neue"/>
                        </a:rPr>
                        <a:t>th</a:t>
                      </a:r>
                      <a:endParaRPr sz="1800" u="none" cap="none" strike="noStrike">
                        <a:solidFill>
                          <a:srgbClr val="FF0000"/>
                        </a:solidFill>
                        <a:latin typeface="Helvetica Neue"/>
                        <a:ea typeface="Helvetica Neue"/>
                        <a:cs typeface="Helvetica Neue"/>
                        <a:sym typeface="Helvetica Neue"/>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0000"/>
                          </a:solidFill>
                          <a:latin typeface="Helvetica Neue"/>
                          <a:ea typeface="Helvetica Neue"/>
                          <a:cs typeface="Helvetica Neue"/>
                          <a:sym typeface="Helvetica Neue"/>
                        </a:rPr>
                        <a:t>Conversations Matter with Dr. Alfreda James</a:t>
                      </a:r>
                      <a:endParaRPr sz="1800" u="none" cap="none" strike="noStrike">
                        <a:solidFill>
                          <a:srgbClr val="FF0000"/>
                        </a:solidFill>
                        <a:latin typeface="Helvetica Neue"/>
                        <a:ea typeface="Helvetica Neue"/>
                        <a:cs typeface="Helvetica Neue"/>
                        <a:sym typeface="Helvetica Neue"/>
                      </a:endParaRPr>
                    </a:p>
                  </a:txBody>
                  <a:tcPr marT="63500" marB="63500" marR="63500" marL="63500"/>
                </a:tc>
              </a:tr>
              <a:tr h="41060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TBD (mid January)</a:t>
                      </a:r>
                      <a:endParaRPr sz="1800" u="none" cap="none" strike="noStrike">
                        <a:latin typeface="Helvetica Neue"/>
                        <a:ea typeface="Helvetica Neue"/>
                        <a:cs typeface="Helvetica Neue"/>
                        <a:sym typeface="Helvetica Neue"/>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Get-together amongst student members</a:t>
                      </a:r>
                      <a:endParaRPr sz="1800" u="none" cap="none" strike="noStrike">
                        <a:latin typeface="Helvetica Neue"/>
                        <a:ea typeface="Helvetica Neue"/>
                        <a:cs typeface="Helvetica Neue"/>
                        <a:sym typeface="Helvetica Neue"/>
                      </a:endParaRPr>
                    </a:p>
                  </a:txBody>
                  <a:tcPr marT="63500" marB="63500" marR="63500" marL="63500"/>
                </a:tc>
              </a:tr>
              <a:tr h="41060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Friday, February 11</a:t>
                      </a:r>
                      <a:r>
                        <a:rPr b="0" baseline="30000" i="0" lang="en-US" sz="1800" u="none" cap="none" strike="noStrike">
                          <a:solidFill>
                            <a:srgbClr val="000000"/>
                          </a:solidFill>
                          <a:latin typeface="Helvetica Neue"/>
                          <a:ea typeface="Helvetica Neue"/>
                          <a:cs typeface="Helvetica Neue"/>
                          <a:sym typeface="Helvetica Neue"/>
                        </a:rPr>
                        <a:t>th</a:t>
                      </a:r>
                      <a:endParaRPr sz="1800" u="none" cap="none" strike="noStrike">
                        <a:latin typeface="Helvetica Neue"/>
                        <a:ea typeface="Helvetica Neue"/>
                        <a:cs typeface="Helvetica Neue"/>
                        <a:sym typeface="Helvetica Neue"/>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Team Building Activity with the Rec Center</a:t>
                      </a:r>
                      <a:endParaRPr sz="1800" u="none" cap="none" strike="noStrike">
                        <a:latin typeface="Helvetica Neue"/>
                        <a:ea typeface="Helvetica Neue"/>
                        <a:cs typeface="Helvetica Neue"/>
                        <a:sym typeface="Helvetica Neue"/>
                      </a:endParaRPr>
                    </a:p>
                  </a:txBody>
                  <a:tcPr marT="63500" marB="63500" marR="63500" marL="63500"/>
                </a:tc>
              </a:tr>
              <a:tr h="41060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Helvetica Neue"/>
                          <a:ea typeface="Helvetica Neue"/>
                          <a:cs typeface="Helvetica Neue"/>
                          <a:sym typeface="Helvetica Neue"/>
                        </a:rPr>
                        <a:t>Friday, February 25</a:t>
                      </a:r>
                      <a:r>
                        <a:rPr baseline="30000" lang="en-US" sz="1800" u="none" cap="none" strike="noStrike">
                          <a:solidFill>
                            <a:srgbClr val="FF0000"/>
                          </a:solidFill>
                          <a:latin typeface="Helvetica Neue"/>
                          <a:ea typeface="Helvetica Neue"/>
                          <a:cs typeface="Helvetica Neue"/>
                          <a:sym typeface="Helvetica Neue"/>
                        </a:rPr>
                        <a:t>th</a:t>
                      </a:r>
                      <a:endParaRPr sz="1400" u="none" cap="none" strike="noStrike"/>
                    </a:p>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Helvetica Neue"/>
                          <a:ea typeface="Helvetica Neue"/>
                          <a:cs typeface="Helvetica Neue"/>
                          <a:sym typeface="Helvetica Neue"/>
                        </a:rPr>
                        <a:t>2-3 PM </a:t>
                      </a:r>
                      <a:endParaRPr sz="1800" u="none" cap="none" strike="noStrike">
                        <a:solidFill>
                          <a:srgbClr val="FF0000"/>
                        </a:solidFill>
                        <a:latin typeface="Helvetica Neue"/>
                        <a:ea typeface="Helvetica Neue"/>
                        <a:cs typeface="Helvetica Neue"/>
                        <a:sym typeface="Helvetica Neue"/>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Helvetica Neue"/>
                          <a:ea typeface="Helvetica Neue"/>
                          <a:cs typeface="Helvetica Neue"/>
                          <a:sym typeface="Helvetica Neue"/>
                        </a:rPr>
                        <a:t>Career Design with Dr. Alfreda James</a:t>
                      </a:r>
                      <a:endParaRPr sz="1800" u="none" cap="none" strike="noStrike">
                        <a:solidFill>
                          <a:srgbClr val="FF0000"/>
                        </a:solidFill>
                        <a:latin typeface="Helvetica Neue"/>
                        <a:ea typeface="Helvetica Neue"/>
                        <a:cs typeface="Helvetica Neue"/>
                        <a:sym typeface="Helvetica Neue"/>
                      </a:endParaRPr>
                    </a:p>
                  </a:txBody>
                  <a:tcPr marT="63500" marB="63500" marR="63500" marL="63500"/>
                </a:tc>
              </a:tr>
              <a:tr h="409475">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0000"/>
                          </a:solidFill>
                          <a:latin typeface="Helvetica Neue"/>
                          <a:ea typeface="Helvetica Neue"/>
                          <a:cs typeface="Helvetica Neue"/>
                          <a:sym typeface="Helvetica Neue"/>
                        </a:rPr>
                        <a:t>Friday, March 11</a:t>
                      </a:r>
                      <a:r>
                        <a:rPr b="0" baseline="30000" i="0" lang="en-US" sz="1800" u="none" cap="none" strike="noStrike">
                          <a:solidFill>
                            <a:srgbClr val="FF0000"/>
                          </a:solidFill>
                          <a:latin typeface="Helvetica Neue"/>
                          <a:ea typeface="Helvetica Neue"/>
                          <a:cs typeface="Helvetica Neue"/>
                          <a:sym typeface="Helvetica Neue"/>
                        </a:rPr>
                        <a:t>th</a:t>
                      </a:r>
                      <a:endParaRPr sz="1400" u="none" cap="none" strike="noStrike"/>
                    </a:p>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Helvetica Neue"/>
                          <a:ea typeface="Helvetica Neue"/>
                          <a:cs typeface="Helvetica Neue"/>
                          <a:sym typeface="Helvetica Neue"/>
                        </a:rPr>
                        <a:t>2-3 PM </a:t>
                      </a:r>
                      <a:endParaRPr sz="14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0000"/>
                          </a:solidFill>
                          <a:latin typeface="Helvetica Neue"/>
                          <a:ea typeface="Helvetica Neue"/>
                          <a:cs typeface="Helvetica Neue"/>
                          <a:sym typeface="Helvetica Neue"/>
                        </a:rPr>
                        <a:t>Interviewing with Dr. Alfreda James</a:t>
                      </a:r>
                      <a:endParaRPr sz="1800" u="none" cap="none" strike="noStrike">
                        <a:solidFill>
                          <a:srgbClr val="FF0000"/>
                        </a:solidFill>
                        <a:latin typeface="Helvetica Neue"/>
                        <a:ea typeface="Helvetica Neue"/>
                        <a:cs typeface="Helvetica Neue"/>
                        <a:sym typeface="Helvetica Neue"/>
                      </a:endParaRPr>
                    </a:p>
                  </a:txBody>
                  <a:tcPr marT="63500" marB="63500" marR="63500" marL="63500"/>
                </a:tc>
              </a:tr>
              <a:tr h="41060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0000"/>
                          </a:solidFill>
                          <a:latin typeface="Helvetica Neue"/>
                          <a:ea typeface="Helvetica Neue"/>
                          <a:cs typeface="Helvetica Neue"/>
                          <a:sym typeface="Helvetica Neue"/>
                        </a:rPr>
                        <a:t>Friday, April 9</a:t>
                      </a:r>
                      <a:r>
                        <a:rPr b="0" baseline="30000" i="0" lang="en-US" sz="1800" u="none" cap="none" strike="noStrike">
                          <a:solidFill>
                            <a:srgbClr val="FF0000"/>
                          </a:solidFill>
                          <a:latin typeface="Helvetica Neue"/>
                          <a:ea typeface="Helvetica Neue"/>
                          <a:cs typeface="Helvetica Neue"/>
                          <a:sym typeface="Helvetica Neue"/>
                        </a:rPr>
                        <a:t>th</a:t>
                      </a:r>
                      <a:endParaRPr sz="1400" u="none" cap="none" strike="noStrike"/>
                    </a:p>
                    <a:p>
                      <a:pPr indent="0" lvl="0" marL="0" marR="0" rtl="0" algn="l">
                        <a:lnSpc>
                          <a:spcPct val="100000"/>
                        </a:lnSpc>
                        <a:spcBef>
                          <a:spcPts val="0"/>
                        </a:spcBef>
                        <a:spcAft>
                          <a:spcPts val="0"/>
                        </a:spcAft>
                        <a:buClr>
                          <a:srgbClr val="000000"/>
                        </a:buClr>
                        <a:buSzPts val="1800"/>
                        <a:buFont typeface="Arial"/>
                        <a:buNone/>
                      </a:pPr>
                      <a:r>
                        <a:rPr lang="en-US" sz="1800" u="none" cap="none" strike="noStrike">
                          <a:solidFill>
                            <a:srgbClr val="FF0000"/>
                          </a:solidFill>
                          <a:latin typeface="Helvetica Neue"/>
                          <a:ea typeface="Helvetica Neue"/>
                          <a:cs typeface="Helvetica Neue"/>
                          <a:sym typeface="Helvetica Neue"/>
                        </a:rPr>
                        <a:t>2-3 PM </a:t>
                      </a:r>
                      <a:endParaRPr sz="14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0000"/>
                          </a:solidFill>
                          <a:latin typeface="Helvetica Neue"/>
                          <a:ea typeface="Helvetica Neue"/>
                          <a:cs typeface="Helvetica Neue"/>
                          <a:sym typeface="Helvetica Neue"/>
                        </a:rPr>
                        <a:t>Negotiations with Dr. Alfreda James</a:t>
                      </a:r>
                      <a:endParaRPr sz="1800" u="none" cap="none" strike="noStrike">
                        <a:solidFill>
                          <a:srgbClr val="FF0000"/>
                        </a:solidFill>
                        <a:latin typeface="Helvetica Neue"/>
                        <a:ea typeface="Helvetica Neue"/>
                        <a:cs typeface="Helvetica Neue"/>
                        <a:sym typeface="Helvetica Neue"/>
                      </a:endParaRPr>
                    </a:p>
                  </a:txBody>
                  <a:tcPr marT="63500" marB="63500" marR="63500" marL="63500"/>
                </a:tc>
              </a:tr>
              <a:tr h="41060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Friday, May 13</a:t>
                      </a:r>
                      <a:r>
                        <a:rPr b="0" baseline="30000" i="0" lang="en-US" sz="1800" u="none" cap="none" strike="noStrike">
                          <a:solidFill>
                            <a:srgbClr val="000000"/>
                          </a:solidFill>
                          <a:latin typeface="Helvetica Neue"/>
                          <a:ea typeface="Helvetica Neue"/>
                          <a:cs typeface="Helvetica Neue"/>
                          <a:sym typeface="Helvetica Neue"/>
                        </a:rPr>
                        <a:t>th</a:t>
                      </a:r>
                      <a:r>
                        <a:rPr b="0" i="0" lang="en-US" sz="1800" u="none" cap="none" strike="noStrike">
                          <a:solidFill>
                            <a:srgbClr val="000000"/>
                          </a:solidFill>
                          <a:latin typeface="Helvetica Neue"/>
                          <a:ea typeface="Helvetica Neue"/>
                          <a:cs typeface="Helvetica Neue"/>
                          <a:sym typeface="Helvetica Neue"/>
                        </a:rPr>
                        <a:t> </a:t>
                      </a:r>
                      <a:endParaRPr sz="1800" u="none" cap="none" strike="noStrike">
                        <a:latin typeface="Helvetica Neue"/>
                        <a:ea typeface="Helvetica Neue"/>
                        <a:cs typeface="Helvetica Neue"/>
                        <a:sym typeface="Helvetica Neue"/>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Closing Ceremony</a:t>
                      </a:r>
                      <a:endParaRPr sz="1800" u="none" cap="none" strike="noStrike">
                        <a:latin typeface="Helvetica Neue"/>
                        <a:ea typeface="Helvetica Neue"/>
                        <a:cs typeface="Helvetica Neue"/>
                        <a:sym typeface="Helvetica Neue"/>
                      </a:endParaRPr>
                    </a:p>
                  </a:txBody>
                  <a:tcPr marT="63500" marB="63500" marR="63500" marL="63500"/>
                </a:tc>
              </a:tr>
              <a:tr h="41060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TBD (late May)</a:t>
                      </a:r>
                      <a:endParaRPr sz="1800" u="none" cap="none" strike="noStrike">
                        <a:latin typeface="Helvetica Neue"/>
                        <a:ea typeface="Helvetica Neue"/>
                        <a:cs typeface="Helvetica Neue"/>
                        <a:sym typeface="Helvetica Neue"/>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Post-program survey</a:t>
                      </a:r>
                      <a:endParaRPr sz="1800" u="none" cap="none" strike="noStrike">
                        <a:latin typeface="Helvetica Neue"/>
                        <a:ea typeface="Helvetica Neue"/>
                        <a:cs typeface="Helvetica Neue"/>
                        <a:sym typeface="Helvetica Neue"/>
                      </a:endParaRPr>
                    </a:p>
                  </a:txBody>
                  <a:tcPr marT="63500" marB="63500" marR="63500" marL="63500"/>
                </a:tc>
              </a:tr>
              <a:tr h="41060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TBD (early June)</a:t>
                      </a:r>
                      <a:endParaRPr sz="1800" u="none" cap="none" strike="noStrike">
                        <a:latin typeface="Helvetica Neue"/>
                        <a:ea typeface="Helvetica Neue"/>
                        <a:cs typeface="Helvetica Neue"/>
                        <a:sym typeface="Helvetica Neue"/>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Post-program survey is due</a:t>
                      </a:r>
                      <a:endParaRPr sz="1800" u="none" cap="none" strike="noStrike">
                        <a:latin typeface="Helvetica Neue"/>
                        <a:ea typeface="Helvetica Neue"/>
                        <a:cs typeface="Helvetica Neue"/>
                        <a:sym typeface="Helvetica Neue"/>
                      </a:endParaRPr>
                    </a:p>
                  </a:txBody>
                  <a:tcPr marT="63500" marB="63500" marR="63500" marL="63500"/>
                </a:tc>
              </a:tr>
            </a:tbl>
          </a:graphicData>
        </a:graphic>
      </p:graphicFrame>
      <p:sp>
        <p:nvSpPr>
          <p:cNvPr id="339" name="Google Shape;339;p57"/>
          <p:cNvSpPr txBox="1"/>
          <p:nvPr/>
        </p:nvSpPr>
        <p:spPr>
          <a:xfrm>
            <a:off x="628650" y="249744"/>
            <a:ext cx="7886700" cy="994172"/>
          </a:xfrm>
          <a:prstGeom prst="rect">
            <a:avLst/>
          </a:prstGeom>
          <a:noFill/>
          <a:ln>
            <a:noFill/>
          </a:ln>
        </p:spPr>
        <p:txBody>
          <a:bodyPr anchorCtr="0" anchor="ctr" bIns="34275" lIns="68550" spcFirstLastPara="1" rIns="68550" wrap="square" tIns="34275">
            <a:normAutofit/>
          </a:bodyPr>
          <a:lstStyle/>
          <a:p>
            <a:pPr indent="0" lvl="0" marL="0" marR="0" rtl="0" algn="ctr">
              <a:lnSpc>
                <a:spcPct val="90000"/>
              </a:lnSpc>
              <a:spcBef>
                <a:spcPts val="0"/>
              </a:spcBef>
              <a:spcAft>
                <a:spcPts val="0"/>
              </a:spcAft>
              <a:buClr>
                <a:srgbClr val="9C0000"/>
              </a:buClr>
              <a:buSzPts val="4400"/>
              <a:buFont typeface="Calibri"/>
              <a:buNone/>
            </a:pPr>
            <a:r>
              <a:rPr b="1" i="0" lang="en-US" sz="3000" u="none" cap="none" strike="noStrike">
                <a:solidFill>
                  <a:schemeClr val="dk1"/>
                </a:solidFill>
                <a:latin typeface="Helvetica Neue"/>
                <a:ea typeface="Helvetica Neue"/>
                <a:cs typeface="Helvetica Neue"/>
                <a:sym typeface="Helvetica Neue"/>
              </a:rPr>
              <a:t>*Tentative*</a:t>
            </a:r>
            <a:r>
              <a:rPr b="0" i="0" lang="en-US" sz="3000" u="none" cap="none" strike="noStrike">
                <a:solidFill>
                  <a:schemeClr val="dk1"/>
                </a:solidFill>
                <a:latin typeface="Helvetica Neue"/>
                <a:ea typeface="Helvetica Neue"/>
                <a:cs typeface="Helvetica Neue"/>
                <a:sym typeface="Helvetica Neue"/>
              </a:rPr>
              <a:t> Schedule for the Program</a:t>
            </a:r>
            <a:endParaRPr b="0" i="0" sz="300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pic>
        <p:nvPicPr>
          <p:cNvPr id="344" name="Google Shape;344;p1"/>
          <p:cNvPicPr preferRelativeResize="0"/>
          <p:nvPr>
            <p:ph idx="1" type="body"/>
          </p:nvPr>
        </p:nvPicPr>
        <p:blipFill rotWithShape="1">
          <a:blip r:embed="rId3">
            <a:alphaModFix/>
          </a:blip>
          <a:srcRect b="0" l="0" r="0" t="0"/>
          <a:stretch/>
        </p:blipFill>
        <p:spPr>
          <a:xfrm>
            <a:off x="3093335" y="1290024"/>
            <a:ext cx="2957330" cy="3424277"/>
          </a:xfrm>
          <a:prstGeom prst="rect">
            <a:avLst/>
          </a:prstGeom>
          <a:noFill/>
          <a:ln>
            <a:noFill/>
          </a:ln>
        </p:spPr>
      </p:pic>
      <p:sp>
        <p:nvSpPr>
          <p:cNvPr id="345" name="Google Shape;345;p1"/>
          <p:cNvSpPr txBox="1"/>
          <p:nvPr/>
        </p:nvSpPr>
        <p:spPr>
          <a:xfrm>
            <a:off x="0" y="5052504"/>
            <a:ext cx="9144000"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n-US" sz="4000" u="none" cap="none" strike="noStrike">
                <a:solidFill>
                  <a:schemeClr val="dk1"/>
                </a:solidFill>
                <a:latin typeface="Times New Roman"/>
                <a:ea typeface="Times New Roman"/>
                <a:cs typeface="Times New Roman"/>
                <a:sym typeface="Times New Roman"/>
              </a:rPr>
              <a:t>Peer/Professional Mentor/Mentee Training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10_Stony Brook University">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7_Stony Brook University">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8_Stony Brook University">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xmlns:r="http://schemas.openxmlformats.org/officeDocument/2006/relationships" name="1_Stony Brook University">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3.xml><?xml version="1.0" encoding="utf-8"?>
<a:theme xmlns:a="http://schemas.openxmlformats.org/drawingml/2006/main" xmlns:r="http://schemas.openxmlformats.org/officeDocument/2006/relationships" name="2_Stony Brook University">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9_Stony Brook University">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6_Stony Brook University">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5_Stony Brook University">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4_Stony Brook University">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3_Stony Brook University">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2013-09-30T19:32:08Z</dcterms:created>
  <dc:creator>Angel I Gonzalez</dc:creator>
</cp:coreProperties>
</file>