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Effra" panose="020B0603020203020204" pitchFamily="34" charset="0"/>
      <p:regular r:id="rId18"/>
      <p:bold r:id="rId19"/>
      <p:italic r:id="rId20"/>
    </p:embeddedFont>
    <p:embeddedFont>
      <p:font typeface="Effra Heavy" panose="020B0603020203020204" pitchFamily="34" charset="0"/>
      <p:bold r:id="rId21"/>
    </p:embeddedFont>
    <p:embeddedFont>
      <p:font typeface="Museo Slab 300" panose="02000000000000000000" pitchFamily="2" charset="77"/>
      <p:regular r:id="rId22"/>
      <p:italic r:id="rId23"/>
    </p:embeddedFont>
    <p:embeddedFont>
      <p:font typeface="Museo Slab 500" panose="02000000000000000000" pitchFamily="2" charset="77"/>
      <p:regular r:id="rId24"/>
      <p:italic r:id="rId25"/>
    </p:embeddedFont>
    <p:embeddedFont>
      <p:font typeface="Museo Slab 700" panose="02000000000000000000" pitchFamily="2" charset="77"/>
      <p:regular r:id="rId26"/>
      <p:bold r:id="rId27"/>
    </p:embeddedFont>
    <p:embeddedFont>
      <p:font typeface="Museo Slab 900" panose="02000000000000000000" pitchFamily="2" charset="77"/>
      <p:bold r:id="rId2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CBEAD-D49A-4AA6-9F88-9B4EF1F7831F}" v="3" dt="2021-04-17T13:10:49.276"/>
    <p1510:client id="{CE9E8475-B2D6-4BEC-9DDE-2AAF053B5689}" v="5" dt="2021-04-16T20:46:13.76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3"/>
    <p:restoredTop sz="80680" autoAdjust="0"/>
  </p:normalViewPr>
  <p:slideViewPr>
    <p:cSldViewPr snapToGrid="0">
      <p:cViewPr varScale="1">
        <p:scale>
          <a:sx n="88" d="100"/>
          <a:sy n="88" d="100"/>
        </p:scale>
        <p:origin x="184" y="384"/>
      </p:cViewPr>
      <p:guideLst>
        <p:guide orient="horz" pos="888"/>
        <p:guide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6970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Museo Slab 300"/>
                <a:ea typeface="Museo Slab 300"/>
                <a:cs typeface="Museo Slab 300"/>
                <a:sym typeface="Museo Slab 300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650904"/>
            <a:ext cx="3874959" cy="65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traight Connector 12"/>
          <p:cNvSpPr/>
          <p:nvPr/>
        </p:nvSpPr>
        <p:spPr>
          <a:xfrm>
            <a:off x="1066800" y="4793200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883087"/>
            <a:ext cx="6489978" cy="238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65FF0CF3-B7F4-684D-8871-866E6F7CE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Museo Slab 5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25714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1320800"/>
            <a:ext cx="2603009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37712" y="1320800"/>
            <a:ext cx="2587488" cy="21127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37712" y="3529726"/>
            <a:ext cx="2587488" cy="21344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8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8900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19222" y="2266124"/>
            <a:ext cx="2603008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95164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9222" y="5076073"/>
            <a:ext cx="2603008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11113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236536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7925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5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598126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5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5715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2"/>
          <p:cNvSpPr>
            <a:spLocks noGrp="1"/>
          </p:cNvSpPr>
          <p:nvPr>
            <p:ph type="pic" idx="13"/>
          </p:nvPr>
        </p:nvSpPr>
        <p:spPr>
          <a:xfrm>
            <a:off x="212244" y="0"/>
            <a:ext cx="117580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4"/>
            <a:ext cx="10058400" cy="616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Photo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2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Picture Placeholder 2"/>
          <p:cNvSpPr>
            <a:spLocks noGrp="1"/>
          </p:cNvSpPr>
          <p:nvPr>
            <p:ph type="pic" idx="13"/>
          </p:nvPr>
        </p:nvSpPr>
        <p:spPr>
          <a:xfrm>
            <a:off x="1087119" y="1320800"/>
            <a:ext cx="10038082" cy="40109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6"/>
            <a:ext cx="4926497" cy="372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Short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87119" y="1315719"/>
            <a:ext cx="4926498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7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195833" y="1315719"/>
            <a:ext cx="4926497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95831" y="5493336"/>
            <a:ext cx="4949688" cy="350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Short Caption Here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37" y="6417012"/>
            <a:ext cx="245363" cy="243801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LACEYOUR PRESENTATION NAME HERE"/>
          <p:cNvSpPr txBox="1">
            <a:spLocks noGrp="1"/>
          </p:cNvSpPr>
          <p:nvPr>
            <p:ph type="title" hasCustomPrompt="1"/>
          </p:nvPr>
        </p:nvSpPr>
        <p:spPr>
          <a:xfrm>
            <a:off x="1029221" y="1473012"/>
            <a:ext cx="6962386" cy="2964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500"/>
              </a:lnSpc>
              <a:defRPr sz="7000" b="1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defRPr>
            </a:lvl1pPr>
          </a:lstStyle>
          <a:p>
            <a:r>
              <a:t>PLACEYOUR PRESENTATION NAME HERE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55811"/>
            <a:ext cx="9144000" cy="982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SUBTITLE OF PRESENTATION • DATEPresenter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2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190126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220607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26580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57061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673410"/>
            <a:ext cx="4533900" cy="277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2673410"/>
            <a:ext cx="5271053" cy="29907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00971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37712" y="1320800"/>
            <a:ext cx="2587488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54148" y="1320800"/>
            <a:ext cx="2589576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5" descr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2" descr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rgbClr val="888888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20B6A5-C5CA-F143-87EC-72789D1C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1" y="5190145"/>
            <a:ext cx="10138504" cy="654924"/>
          </a:xfrm>
        </p:spPr>
        <p:txBody>
          <a:bodyPr/>
          <a:lstStyle/>
          <a:p>
            <a:r>
              <a:rPr lang="en-US" b="1" dirty="0">
                <a:latin typeface="Museo Slab 700" panose="02000000000000000000" pitchFamily="2" charset="77"/>
              </a:rPr>
              <a:t>ENHANCING RESEARCH PRODUCTIVITY &amp; EFFECTIVENESS PROPOSAL – </a:t>
            </a:r>
            <a:br>
              <a:rPr lang="en-US" b="1" dirty="0">
                <a:latin typeface="Museo Slab 700" panose="02000000000000000000" pitchFamily="2" charset="77"/>
              </a:rPr>
            </a:br>
            <a:r>
              <a:rPr lang="en-US" b="1" dirty="0">
                <a:latin typeface="Museo Slab 700" panose="02000000000000000000" pitchFamily="2" charset="77"/>
              </a:rPr>
              <a:t>April 23, 2021</a:t>
            </a:r>
            <a:br>
              <a:rPr lang="en-US" dirty="0"/>
            </a:br>
            <a:endParaRPr lang="en-US" dirty="0"/>
          </a:p>
        </p:txBody>
      </p:sp>
      <p:sp>
        <p:nvSpPr>
          <p:cNvPr id="210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3"/>
          <p:cNvSpPr txBox="1">
            <a:spLocks noGrp="1"/>
          </p:cNvSpPr>
          <p:nvPr>
            <p:ph type="title"/>
          </p:nvPr>
        </p:nvSpPr>
        <p:spPr>
          <a:xfrm>
            <a:off x="1000341" y="1137821"/>
            <a:ext cx="10058401" cy="596766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959"/>
            </a:lvl1pPr>
          </a:lstStyle>
          <a:p>
            <a:r>
              <a:rPr sz="3936" dirty="0"/>
              <a:t>Enhancing Research Productivity</a:t>
            </a:r>
          </a:p>
        </p:txBody>
      </p:sp>
      <p:sp>
        <p:nvSpPr>
          <p:cNvPr id="2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85088" y="1750330"/>
            <a:ext cx="9888909" cy="39909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 b="1"/>
            </a:pPr>
            <a:r>
              <a:rPr sz="2400" dirty="0">
                <a:latin typeface="+mj-lt"/>
              </a:rPr>
              <a:t>Co-Chairs:  </a:t>
            </a:r>
          </a:p>
          <a:p>
            <a:pPr marL="742950" lvl="1" indent="-285750">
              <a:spcBef>
                <a:spcPts val="0"/>
              </a:spcBef>
              <a:buFont typeface="Arial"/>
            </a:pPr>
            <a:r>
              <a:rPr sz="2400" dirty="0">
                <a:latin typeface="+mj-lt"/>
              </a:rPr>
              <a:t>Sandeep Mallipattu, Associate Professor, Medicine; Chief, Division of Nephrology and Hypertension</a:t>
            </a:r>
          </a:p>
          <a:p>
            <a:pPr marL="742950" lvl="1" indent="-285750">
              <a:spcBef>
                <a:spcPts val="0"/>
              </a:spcBef>
              <a:buFont typeface="Arial"/>
            </a:pPr>
            <a:r>
              <a:rPr sz="2400" dirty="0">
                <a:latin typeface="+mj-lt"/>
              </a:rPr>
              <a:t>Surita Bhatia, Professor, Department of Chemistry</a:t>
            </a:r>
          </a:p>
          <a:p>
            <a:pPr>
              <a:defRPr b="1"/>
            </a:pPr>
            <a:r>
              <a:rPr sz="2400" dirty="0">
                <a:latin typeface="+mj-lt"/>
              </a:rPr>
              <a:t>Initiative Type: </a:t>
            </a:r>
            <a:r>
              <a:rPr sz="2400" b="0" dirty="0">
                <a:latin typeface="+mj-lt"/>
              </a:rPr>
              <a:t>Key Enabler </a:t>
            </a:r>
            <a:endParaRPr lang="en-US" sz="2400" b="0" dirty="0">
              <a:latin typeface="+mj-lt"/>
            </a:endParaRPr>
          </a:p>
          <a:p>
            <a:pPr>
              <a:defRPr b="1"/>
            </a:pPr>
            <a:r>
              <a:rPr sz="2400" dirty="0">
                <a:latin typeface="+mj-lt"/>
              </a:rPr>
              <a:t>Problem Statement:</a:t>
            </a:r>
            <a:r>
              <a:rPr lang="en-US" sz="2400" dirty="0">
                <a:latin typeface="+mj-lt"/>
              </a:rPr>
              <a:t> </a:t>
            </a:r>
            <a:r>
              <a:rPr lang="en-US" sz="2400" b="0" dirty="0">
                <a:latin typeface="+mj-lt"/>
              </a:rPr>
              <a:t>Lack of strategic hiring, barriers to collaboration, under-staffed RF admin, and loss of productive faculty</a:t>
            </a:r>
            <a:endParaRPr sz="2400" dirty="0">
              <a:latin typeface="+mj-lt"/>
            </a:endParaRPr>
          </a:p>
          <a:p>
            <a:pPr>
              <a:defRPr b="1"/>
            </a:pPr>
            <a:r>
              <a:rPr sz="2400" dirty="0">
                <a:latin typeface="+mj-lt"/>
              </a:rPr>
              <a:t>Opportunity: </a:t>
            </a:r>
            <a:r>
              <a:rPr lang="en-US" sz="2400" b="0" dirty="0">
                <a:latin typeface="+mj-lt"/>
              </a:rPr>
              <a:t>Focus on </a:t>
            </a:r>
            <a:r>
              <a:rPr lang="en-US" sz="2400" b="0" i="1" dirty="0">
                <a:latin typeface="+mj-lt"/>
              </a:rPr>
              <a:t>large grants </a:t>
            </a:r>
            <a:r>
              <a:rPr lang="en-US" sz="2400" b="0" dirty="0">
                <a:latin typeface="+mj-lt"/>
              </a:rPr>
              <a:t>and </a:t>
            </a:r>
            <a:r>
              <a:rPr lang="en-US" sz="2400" b="0" i="1" dirty="0">
                <a:latin typeface="+mj-lt"/>
              </a:rPr>
              <a:t>training grants</a:t>
            </a:r>
            <a:endParaRPr sz="2400" i="1" dirty="0">
              <a:latin typeface="+mj-lt"/>
            </a:endParaRPr>
          </a:p>
        </p:txBody>
      </p:sp>
      <p:sp>
        <p:nvSpPr>
          <p:cNvPr id="21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3"/>
          <p:cNvSpPr txBox="1">
            <a:spLocks noGrp="1"/>
          </p:cNvSpPr>
          <p:nvPr>
            <p:ph type="title"/>
          </p:nvPr>
        </p:nvSpPr>
        <p:spPr>
          <a:xfrm>
            <a:off x="1040296" y="1125164"/>
            <a:ext cx="10058400" cy="658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dirty="0"/>
              <a:t>Current State</a:t>
            </a:r>
          </a:p>
        </p:txBody>
      </p:sp>
      <p:sp>
        <p:nvSpPr>
          <p:cNvPr id="217" name="Text Placeholder 2"/>
          <p:cNvSpPr txBox="1">
            <a:spLocks noGrp="1"/>
          </p:cNvSpPr>
          <p:nvPr>
            <p:ph type="body" idx="1"/>
          </p:nvPr>
        </p:nvSpPr>
        <p:spPr>
          <a:xfrm>
            <a:off x="1066800" y="1742070"/>
            <a:ext cx="10058400" cy="3726043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SBU faculty teaching burden high (per FTE): 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b="1" dirty="0"/>
              <a:t>10.5</a:t>
            </a:r>
            <a:r>
              <a:rPr dirty="0"/>
              <a:t> (</a:t>
            </a:r>
            <a:r>
              <a:rPr lang="en-US" dirty="0"/>
              <a:t>School of Marine and Atmospheric Sciences</a:t>
            </a:r>
            <a:r>
              <a:rPr dirty="0"/>
              <a:t>)</a:t>
            </a:r>
            <a:r>
              <a:rPr lang="en-US" dirty="0"/>
              <a:t> 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b="1" dirty="0"/>
              <a:t>27.3</a:t>
            </a:r>
            <a:r>
              <a:rPr dirty="0"/>
              <a:t> (</a:t>
            </a:r>
            <a:r>
              <a:rPr lang="en-US" dirty="0"/>
              <a:t>College of Arts and Science) 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b="1" dirty="0"/>
              <a:t>32.8</a:t>
            </a:r>
            <a:r>
              <a:rPr dirty="0"/>
              <a:t> (</a:t>
            </a:r>
            <a:r>
              <a:rPr lang="en-US" dirty="0"/>
              <a:t>College of Engineering and Applied Sciences</a:t>
            </a:r>
            <a:r>
              <a:rPr dirty="0"/>
              <a:t>)</a:t>
            </a:r>
            <a:endParaRPr lang="en-US" dirty="0"/>
          </a:p>
          <a:p>
            <a:endParaRPr dirty="0"/>
          </a:p>
          <a:p>
            <a:pPr>
              <a:spcBef>
                <a:spcPts val="600"/>
              </a:spcBef>
            </a:pPr>
            <a:r>
              <a:rPr lang="en-US" sz="2400" dirty="0"/>
              <a:t>AAU rankings: faculty </a:t>
            </a:r>
            <a:r>
              <a:rPr sz="2400" dirty="0"/>
              <a:t>FTE </a:t>
            </a:r>
            <a:r>
              <a:rPr lang="en-US" sz="2400" i="1" dirty="0"/>
              <a:t>low</a:t>
            </a:r>
            <a:r>
              <a:rPr lang="en-US" sz="2400" dirty="0"/>
              <a:t> and </a:t>
            </a:r>
            <a:r>
              <a:rPr lang="en-US" sz="2400" i="1" dirty="0"/>
              <a:t>declining</a:t>
            </a:r>
            <a:endParaRPr dirty="0"/>
          </a:p>
        </p:txBody>
      </p:sp>
      <p:sp>
        <p:nvSpPr>
          <p:cNvPr id="21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hat We Learned"/>
          <p:cNvSpPr txBox="1">
            <a:spLocks noGrp="1"/>
          </p:cNvSpPr>
          <p:nvPr>
            <p:ph type="title"/>
          </p:nvPr>
        </p:nvSpPr>
        <p:spPr>
          <a:xfrm>
            <a:off x="1048839" y="1151694"/>
            <a:ext cx="10058401" cy="6354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We Learned</a:t>
            </a:r>
          </a:p>
        </p:txBody>
      </p:sp>
      <p:sp>
        <p:nvSpPr>
          <p:cNvPr id="223" name="“Pairwise interactions” developed through seed grants are crucial in building interactions needed for successful large-scale grants…"/>
          <p:cNvSpPr txBox="1">
            <a:spLocks noGrp="1"/>
          </p:cNvSpPr>
          <p:nvPr>
            <p:ph type="body" idx="1"/>
          </p:nvPr>
        </p:nvSpPr>
        <p:spPr>
          <a:xfrm>
            <a:off x="1084760" y="1826504"/>
            <a:ext cx="10058401" cy="4107503"/>
          </a:xfrm>
          <a:prstGeom prst="rect">
            <a:avLst/>
          </a:prstGeom>
        </p:spPr>
        <p:txBody>
          <a:bodyPr/>
          <a:lstStyle/>
          <a:p>
            <a:pPr defTabSz="795527">
              <a:lnSpc>
                <a:spcPct val="100000"/>
              </a:lnSpc>
              <a:defRPr sz="1740" b="1"/>
            </a:pPr>
            <a:r>
              <a:rPr lang="en-US" b="0" dirty="0"/>
              <a:t>S</a:t>
            </a:r>
            <a:r>
              <a:rPr b="0" dirty="0"/>
              <a:t>eed grants </a:t>
            </a:r>
            <a:r>
              <a:rPr lang="en-US" b="0" dirty="0"/>
              <a:t>are </a:t>
            </a:r>
            <a:r>
              <a:rPr b="0" dirty="0"/>
              <a:t>crucial </a:t>
            </a:r>
            <a:r>
              <a:rPr lang="en-US" b="0" dirty="0"/>
              <a:t>to </a:t>
            </a:r>
            <a:r>
              <a:rPr b="0" dirty="0"/>
              <a:t>build</a:t>
            </a:r>
            <a:r>
              <a:rPr lang="en-US" b="0" dirty="0"/>
              <a:t> </a:t>
            </a:r>
            <a:r>
              <a:rPr b="0" dirty="0"/>
              <a:t>interaction needed for successful large-scale grants</a:t>
            </a:r>
          </a:p>
          <a:p>
            <a:pPr defTabSz="795527">
              <a:lnSpc>
                <a:spcPct val="100000"/>
              </a:lnSpc>
              <a:defRPr sz="1740" b="1"/>
            </a:pPr>
            <a:r>
              <a:rPr b="0" dirty="0"/>
              <a:t>Diversifying faculty is important for success</a:t>
            </a:r>
          </a:p>
          <a:p>
            <a:pPr defTabSz="795527">
              <a:lnSpc>
                <a:spcPct val="100000"/>
              </a:lnSpc>
              <a:spcBef>
                <a:spcPts val="800"/>
              </a:spcBef>
              <a:defRPr sz="1740"/>
            </a:pPr>
            <a:r>
              <a:rPr dirty="0"/>
              <a:t>Data from OVPR Seed Grant program </a:t>
            </a:r>
            <a:r>
              <a:rPr lang="en-US" dirty="0"/>
              <a:t>(</a:t>
            </a:r>
            <a:r>
              <a:rPr dirty="0"/>
              <a:t>since 2018</a:t>
            </a:r>
            <a:r>
              <a:rPr lang="en-US" dirty="0"/>
              <a:t>)</a:t>
            </a:r>
            <a:r>
              <a:rPr dirty="0"/>
              <a:t>:</a:t>
            </a:r>
          </a:p>
          <a:p>
            <a:pPr marL="453009" lvl="2" indent="-247221" defTabSz="795527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740"/>
            </a:pPr>
            <a:r>
              <a:rPr lang="en-US" dirty="0"/>
              <a:t>Extramural funding s</a:t>
            </a:r>
            <a:r>
              <a:rPr dirty="0"/>
              <a:t>uccess rate </a:t>
            </a:r>
            <a:r>
              <a:rPr lang="en-US" dirty="0"/>
              <a:t>for seed-funded proposals </a:t>
            </a:r>
            <a:r>
              <a:rPr dirty="0"/>
              <a:t>: </a:t>
            </a:r>
            <a:r>
              <a:rPr b="1" dirty="0"/>
              <a:t>22</a:t>
            </a:r>
            <a:r>
              <a:rPr dirty="0"/>
              <a:t>%</a:t>
            </a:r>
          </a:p>
          <a:p>
            <a:pPr marL="453009" lvl="2" indent="-247221" defTabSz="795527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740"/>
            </a:pPr>
            <a:r>
              <a:rPr lang="en-US" dirty="0"/>
              <a:t>RF invested </a:t>
            </a:r>
            <a:r>
              <a:rPr lang="en-US" b="1" dirty="0"/>
              <a:t>$2.3M</a:t>
            </a:r>
            <a:r>
              <a:rPr lang="en-US" dirty="0"/>
              <a:t>, resulted in </a:t>
            </a:r>
            <a:r>
              <a:rPr lang="en-US" b="1" dirty="0"/>
              <a:t>$13M</a:t>
            </a:r>
            <a:r>
              <a:rPr lang="en-US" dirty="0"/>
              <a:t> in seed-funded awards</a:t>
            </a:r>
          </a:p>
          <a:p>
            <a:pPr marL="453009" lvl="2" indent="-247221" defTabSz="795527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740"/>
            </a:pPr>
            <a:r>
              <a:rPr dirty="0"/>
              <a:t>Gain = </a:t>
            </a:r>
            <a:r>
              <a:rPr b="1" dirty="0"/>
              <a:t>$10.7M</a:t>
            </a:r>
            <a:r>
              <a:rPr dirty="0"/>
              <a:t>, ROI = </a:t>
            </a:r>
            <a:r>
              <a:rPr b="1" dirty="0"/>
              <a:t>4</a:t>
            </a:r>
            <a:r>
              <a:rPr lang="en-US" b="1" dirty="0"/>
              <a:t>70</a:t>
            </a:r>
            <a:r>
              <a:rPr b="1" dirty="0"/>
              <a:t>%</a:t>
            </a:r>
          </a:p>
          <a:p>
            <a:pPr marL="453009" lvl="2" indent="-247221" defTabSz="795527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sz="1740"/>
            </a:pPr>
            <a:r>
              <a:rPr b="1" dirty="0"/>
              <a:t>$200k </a:t>
            </a:r>
            <a:r>
              <a:rPr dirty="0"/>
              <a:t>investment suggests </a:t>
            </a:r>
            <a:r>
              <a:rPr b="1" dirty="0"/>
              <a:t>$1M </a:t>
            </a:r>
            <a:r>
              <a:rPr dirty="0"/>
              <a:t>return (</a:t>
            </a:r>
            <a:r>
              <a:rPr b="1" dirty="0"/>
              <a:t>5×) </a:t>
            </a:r>
          </a:p>
          <a:p>
            <a:pPr defTabSz="795527">
              <a:lnSpc>
                <a:spcPct val="100000"/>
              </a:lnSpc>
              <a:spcBef>
                <a:spcPts val="800"/>
              </a:spcBef>
              <a:defRPr sz="1740"/>
            </a:pPr>
            <a:r>
              <a:rPr dirty="0"/>
              <a:t>SBU ranks below peers in training grants </a:t>
            </a:r>
          </a:p>
          <a:p>
            <a:pPr defTabSz="795527">
              <a:lnSpc>
                <a:spcPct val="100000"/>
              </a:lnSpc>
              <a:spcBef>
                <a:spcPts val="800"/>
              </a:spcBef>
              <a:defRPr sz="1740"/>
            </a:pPr>
            <a:r>
              <a:rPr dirty="0"/>
              <a:t>Insufficient OPD staff for grant submissions</a:t>
            </a:r>
          </a:p>
          <a:p>
            <a:pPr defTabSz="795527">
              <a:lnSpc>
                <a:spcPct val="100000"/>
              </a:lnSpc>
              <a:spcBef>
                <a:spcPts val="800"/>
              </a:spcBef>
              <a:defRPr sz="1740"/>
            </a:pPr>
            <a:r>
              <a:rPr dirty="0"/>
              <a:t>Little to no data collection on faculty retention. (last survey was 2017 COACHE)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642EC-A640-6F49-8088-59912F8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69451"/>
            <a:ext cx="10619625" cy="105751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300" dirty="0">
                <a:latin typeface="Effra" panose="020B0603020203020204" pitchFamily="34" charset="0"/>
                <a:cs typeface="Effra" panose="020B0603020203020204" pitchFamily="34" charset="0"/>
                <a:sym typeface="Calibri"/>
              </a:rPr>
              <a:t>What We Learned (cont.): T32 Awards and NIH at SBU</a:t>
            </a:r>
          </a:p>
        </p:txBody>
      </p:sp>
      <p:grpSp>
        <p:nvGrpSpPr>
          <p:cNvPr id="2" name="Group 1" descr="Bar chart illustrating the total funding in dollars from NIH T32 training grants received for 34 AAU institutions. Each bar is sub-divided by color for the different NIH institutes. SBU has a limited and non-diversified portfolio of training grants from primarily only a single institute.">
            <a:extLst>
              <a:ext uri="{FF2B5EF4-FFF2-40B4-BE49-F238E27FC236}">
                <a16:creationId xmlns:a16="http://schemas.microsoft.com/office/drawing/2014/main" id="{E4CA49C1-3A05-ED4D-B44B-5E671CE115C2}"/>
              </a:ext>
            </a:extLst>
          </p:cNvPr>
          <p:cNvGrpSpPr/>
          <p:nvPr/>
        </p:nvGrpSpPr>
        <p:grpSpPr>
          <a:xfrm>
            <a:off x="543675" y="1467423"/>
            <a:ext cx="10145706" cy="3801185"/>
            <a:chOff x="543675" y="1467423"/>
            <a:chExt cx="10145706" cy="3801185"/>
          </a:xfrm>
        </p:grpSpPr>
        <p:pic>
          <p:nvPicPr>
            <p:cNvPr id="230" name="Picture 2"/>
            <p:cNvPicPr>
              <a:picLocks noChangeAspect="1"/>
            </p:cNvPicPr>
            <p:nvPr/>
          </p:nvPicPr>
          <p:blipFill>
            <a:blip r:embed="rId2"/>
            <a:srcRect l="1155" t="16416" r="2980" b="16918"/>
            <a:stretch>
              <a:fillRect/>
            </a:stretch>
          </p:blipFill>
          <p:spPr>
            <a:xfrm>
              <a:off x="543675" y="1467423"/>
              <a:ext cx="9961906" cy="38011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1" name="Arrow: Right 3"/>
            <p:cNvSpPr/>
            <p:nvPr/>
          </p:nvSpPr>
          <p:spPr>
            <a:xfrm rot="5919601">
              <a:off x="6399780" y="3385955"/>
              <a:ext cx="1472624" cy="25540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>
              <a:noFill/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TextBox 4"/>
            <p:cNvSpPr txBox="1"/>
            <p:nvPr/>
          </p:nvSpPr>
          <p:spPr>
            <a:xfrm>
              <a:off x="6004563" y="1909219"/>
              <a:ext cx="2828677" cy="9172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 algn="ctr"/>
              <a:r>
                <a:rPr dirty="0"/>
                <a:t>SBU</a:t>
              </a:r>
            </a:p>
            <a:p>
              <a:pPr algn="ctr"/>
              <a:r>
                <a:rPr dirty="0"/>
                <a:t>Nearly all T32s from NIGMS</a:t>
              </a:r>
            </a:p>
            <a:p>
              <a:pPr algn="ctr"/>
              <a:r>
                <a:rPr dirty="0"/>
                <a:t>1 from NIAID</a:t>
              </a:r>
            </a:p>
          </p:txBody>
        </p:sp>
        <p:sp>
          <p:nvSpPr>
            <p:cNvPr id="233" name="TextBox 1"/>
            <p:cNvSpPr txBox="1"/>
            <p:nvPr/>
          </p:nvSpPr>
          <p:spPr>
            <a:xfrm>
              <a:off x="9652446" y="1574690"/>
              <a:ext cx="1036935" cy="393612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000"/>
              </a:lvl1pPr>
            </a:lstStyle>
            <a:p>
              <a:r>
                <a:rPr dirty="0"/>
                <a:t>Funding institute at NIH</a:t>
              </a:r>
            </a:p>
          </p:txBody>
        </p:sp>
      </p:grpSp>
      <p:sp>
        <p:nvSpPr>
          <p:cNvPr id="226" name="Google Shape;127;p6"/>
          <p:cNvSpPr txBox="1"/>
          <p:nvPr/>
        </p:nvSpPr>
        <p:spPr>
          <a:xfrm>
            <a:off x="10505581" y="2359517"/>
            <a:ext cx="1415073" cy="2308282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r>
              <a:rPr sz="1600" dirty="0"/>
              <a:t>Top 6 institutes for </a:t>
            </a:r>
            <a:r>
              <a:rPr sz="1600" b="1" dirty="0"/>
              <a:t>all</a:t>
            </a:r>
            <a:r>
              <a:rPr sz="1600" dirty="0"/>
              <a:t> SBU NIH T32 awards: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NIGMS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NCI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NIAID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NIMH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NIA</a:t>
            </a:r>
          </a:p>
          <a:p>
            <a:pPr marL="176213" indent="-176213">
              <a:buSzPct val="100000"/>
              <a:buFont typeface="Arial"/>
              <a:buChar char="•"/>
            </a:pPr>
            <a:r>
              <a:rPr sz="1600" dirty="0"/>
              <a:t>NINDS</a:t>
            </a:r>
          </a:p>
        </p:txBody>
      </p:sp>
      <p:sp>
        <p:nvSpPr>
          <p:cNvPr id="229" name="TextBox 6"/>
          <p:cNvSpPr txBox="1"/>
          <p:nvPr/>
        </p:nvSpPr>
        <p:spPr>
          <a:xfrm>
            <a:off x="1002196" y="5324328"/>
            <a:ext cx="116119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6213" indent="-176213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SBU below peers in </a:t>
            </a:r>
            <a:r>
              <a:rPr lang="en-US" sz="1400" dirty="0"/>
              <a:t>all </a:t>
            </a:r>
            <a:r>
              <a:rPr sz="1400" dirty="0"/>
              <a:t>disease-specific T32s</a:t>
            </a:r>
          </a:p>
          <a:p>
            <a:pPr marL="176213" indent="-176213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/>
              <a:t>O</a:t>
            </a:r>
            <a:r>
              <a:rPr sz="1400" dirty="0"/>
              <a:t>pportunities for training grants where critical mass exists (NCI, NIMH, NIA, NINDS; additional awards from NIAID)</a:t>
            </a:r>
          </a:p>
        </p:txBody>
      </p:sp>
      <p:sp>
        <p:nvSpPr>
          <p:cNvPr id="227" name="Google Shape;128;p6"/>
          <p:cNvSpPr txBox="1"/>
          <p:nvPr/>
        </p:nvSpPr>
        <p:spPr>
          <a:xfrm>
            <a:off x="8381845" y="6209570"/>
            <a:ext cx="2551123" cy="33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r>
              <a:t>Source: NIH RePORTER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D4E65F0-F847-8B46-AA74-F6608AF47CC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1066800" y="1128823"/>
            <a:ext cx="10058400" cy="6226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dirty="0"/>
              <a:t>Recommendations</a:t>
            </a:r>
          </a:p>
        </p:txBody>
      </p:sp>
      <p:sp>
        <p:nvSpPr>
          <p:cNvPr id="236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066800" y="1645427"/>
            <a:ext cx="9366506" cy="40106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7368" indent="-267368">
              <a:buSzPct val="100000"/>
              <a:buAutoNum type="arabicPeriod"/>
            </a:pPr>
            <a:r>
              <a:rPr lang="en-US" dirty="0"/>
              <a:t> </a:t>
            </a:r>
            <a:r>
              <a:rPr dirty="0"/>
              <a:t>Expand seed grant programs</a:t>
            </a:r>
            <a:r>
              <a:rPr lang="en-US" dirty="0"/>
              <a:t>:</a:t>
            </a:r>
          </a:p>
          <a:p>
            <a:pPr marL="693738" lvl="1" indent="-457200">
              <a:spcBef>
                <a:spcPts val="600"/>
              </a:spcBef>
            </a:pPr>
            <a:r>
              <a:rPr dirty="0"/>
              <a:t> </a:t>
            </a:r>
            <a:r>
              <a:rPr lang="en-US" dirty="0"/>
              <a:t>2 × </a:t>
            </a:r>
            <a:r>
              <a:rPr dirty="0"/>
              <a:t>$</a:t>
            </a:r>
            <a:r>
              <a:rPr lang="en-US" dirty="0"/>
              <a:t>70k for very large grants</a:t>
            </a:r>
          </a:p>
          <a:p>
            <a:pPr marL="693738" lvl="1" indent="-457200">
              <a:spcBef>
                <a:spcPts val="600"/>
              </a:spcBef>
            </a:pPr>
            <a:r>
              <a:rPr lang="en-US" dirty="0"/>
              <a:t> 3 × $25k additional SBU/BNL seed grants</a:t>
            </a:r>
          </a:p>
          <a:p>
            <a:pPr marL="693738" lvl="1" indent="-457200">
              <a:spcBef>
                <a:spcPts val="600"/>
              </a:spcBef>
            </a:pPr>
            <a:r>
              <a:rPr lang="en-US" dirty="0"/>
              <a:t> $20k for on-campus team-building workshops</a:t>
            </a:r>
          </a:p>
          <a:p>
            <a:pPr marL="693738" lvl="1" indent="-457200">
              <a:spcBef>
                <a:spcPts val="600"/>
              </a:spcBef>
            </a:pPr>
            <a:r>
              <a:rPr lang="en-US" dirty="0"/>
              <a:t> Bridge funding ($ TBD) </a:t>
            </a:r>
          </a:p>
          <a:p>
            <a:pPr marL="267368" indent="-267368">
              <a:buSzPct val="100000"/>
              <a:buAutoNum type="arabicPeriod"/>
            </a:pPr>
            <a:r>
              <a:rPr lang="en-US" dirty="0"/>
              <a:t> Administrative support for training and center grants</a:t>
            </a:r>
          </a:p>
          <a:p>
            <a:pPr marL="267368" indent="-267368">
              <a:buSzPct val="100000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Exit interviews to improve retention</a:t>
            </a:r>
          </a:p>
          <a:p>
            <a:pPr marL="267368" indent="-267368">
              <a:buSzPct val="100000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Balance and redistribute faculty research/teaching obligations</a:t>
            </a:r>
          </a:p>
          <a:p>
            <a:pPr marL="267368" indent="-267368">
              <a:buSzPct val="100000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Develop new models for strategic hiring to renew faculty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retain current faculty in areas of strength  </a:t>
            </a:r>
          </a:p>
        </p:txBody>
      </p:sp>
      <p:sp>
        <p:nvSpPr>
          <p:cNvPr id="23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2"/>
          <p:cNvSpPr txBox="1">
            <a:spLocks noGrp="1"/>
          </p:cNvSpPr>
          <p:nvPr>
            <p:ph type="title"/>
          </p:nvPr>
        </p:nvSpPr>
        <p:spPr>
          <a:xfrm>
            <a:off x="1054570" y="1156191"/>
            <a:ext cx="10058400" cy="536935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3559"/>
            </a:lvl1pPr>
          </a:lstStyle>
          <a:p>
            <a:r>
              <a:rPr lang="en-US" sz="4000" dirty="0"/>
              <a:t>Recommendations: </a:t>
            </a:r>
            <a:r>
              <a:rPr sz="4000" dirty="0"/>
              <a:t>Goals</a:t>
            </a:r>
          </a:p>
        </p:txBody>
      </p:sp>
      <p:sp>
        <p:nvSpPr>
          <p:cNvPr id="239" name="Text Placeholder 1"/>
          <p:cNvSpPr txBox="1">
            <a:spLocks noGrp="1"/>
          </p:cNvSpPr>
          <p:nvPr>
            <p:ph type="body" idx="1"/>
          </p:nvPr>
        </p:nvSpPr>
        <p:spPr>
          <a:xfrm>
            <a:off x="1066800" y="1727383"/>
            <a:ext cx="10058400" cy="37172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500"/>
              </a:spcBef>
              <a:buFont typeface="Arial"/>
            </a:pPr>
            <a:r>
              <a:rPr lang="en-US" dirty="0"/>
              <a:t>Increase </a:t>
            </a:r>
            <a:r>
              <a:rPr lang="en-US" i="1" dirty="0"/>
              <a:t>training grants </a:t>
            </a:r>
            <a:r>
              <a:rPr lang="en-US" dirty="0"/>
              <a:t>submissions  by 25% over 5 years</a:t>
            </a:r>
          </a:p>
          <a:p>
            <a:pPr marL="520700" lvl="2" indent="-284163">
              <a:lnSpc>
                <a:spcPct val="100000"/>
              </a:lnSpc>
              <a:spcBef>
                <a:spcPts val="500"/>
              </a:spcBef>
              <a:buFont typeface="Courier New"/>
            </a:pPr>
            <a:r>
              <a:rPr lang="en-US" dirty="0"/>
              <a:t>2 additional submissions per year, leading to total awards $3M -- $10M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/>
            </a:pPr>
            <a:r>
              <a:rPr lang="en-US" dirty="0"/>
              <a:t>Increase number of </a:t>
            </a:r>
            <a:r>
              <a:rPr lang="en-US" i="1" dirty="0"/>
              <a:t>center grants </a:t>
            </a:r>
            <a:r>
              <a:rPr lang="en-US" dirty="0"/>
              <a:t>submissions by 25% over 5 years</a:t>
            </a:r>
          </a:p>
          <a:p>
            <a:pPr marL="520700" lvl="2" indent="-284163">
              <a:lnSpc>
                <a:spcPct val="100000"/>
              </a:lnSpc>
              <a:spcBef>
                <a:spcPts val="500"/>
              </a:spcBef>
              <a:buFont typeface="Courier New"/>
            </a:pPr>
            <a:r>
              <a:rPr lang="en-US" dirty="0"/>
              <a:t>1-2 additional per year, leading to increase in total awards of $5M -- $20M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/>
            </a:pPr>
            <a:r>
              <a:rPr lang="en-US" dirty="0"/>
              <a:t>Increase cross-institutional, multi-PI grants submissions by 25% over 5 years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Font typeface="Arial"/>
            </a:pPr>
            <a:r>
              <a:rPr dirty="0"/>
              <a:t>Move from bottom to third quartile among public AAU in 5 years by increasing total research expenditures from $125M → $155 million ($6M or ~5% increase annually)</a:t>
            </a:r>
            <a:endParaRPr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75AC725-BF0D-0B42-9E1C-DC225BF24F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102143"/>
            <a:ext cx="10058400" cy="536935"/>
          </a:xfrm>
          <a:prstGeom prst="rect">
            <a:avLst/>
          </a:prstGeom>
        </p:spPr>
        <p:txBody>
          <a:bodyPr>
            <a:noAutofit/>
          </a:bodyPr>
          <a:lstStyle>
            <a:lvl1pPr defTabSz="813816">
              <a:defRPr sz="3559"/>
            </a:lvl1pPr>
          </a:lstStyle>
          <a:p>
            <a:r>
              <a:rPr lang="en-US" sz="4000" dirty="0"/>
              <a:t>Costs/Benefits Analysis</a:t>
            </a:r>
            <a:endParaRPr sz="4000" dirty="0"/>
          </a:p>
        </p:txBody>
      </p:sp>
      <p:sp>
        <p:nvSpPr>
          <p:cNvPr id="243" name="Text Placeholder 6"/>
          <p:cNvSpPr txBox="1">
            <a:spLocks noGrp="1"/>
          </p:cNvSpPr>
          <p:nvPr>
            <p:ph type="body" idx="1"/>
          </p:nvPr>
        </p:nvSpPr>
        <p:spPr>
          <a:xfrm>
            <a:off x="1084760" y="1606420"/>
            <a:ext cx="10058401" cy="441150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95527">
              <a:lnSpc>
                <a:spcPct val="100000"/>
              </a:lnSpc>
              <a:spcBef>
                <a:spcPts val="800"/>
              </a:spcBef>
              <a:defRPr sz="1740" b="1"/>
            </a:pPr>
            <a:r>
              <a:rPr dirty="0"/>
              <a:t>Benefits: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Expand collaborations within SBU and with BNL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Enhance research success and associated benefits for IDC and AAU standing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Strategic hiring </a:t>
            </a:r>
            <a:endParaRPr lang="en-US" dirty="0"/>
          </a:p>
          <a:p>
            <a:pPr marL="821662" lvl="2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promotes cohesion of clusters and builds on strengths</a:t>
            </a:r>
          </a:p>
          <a:p>
            <a:pPr marL="821662" lvl="2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anticipates or responds to new opportunities</a:t>
            </a:r>
          </a:p>
          <a:p>
            <a:pPr marL="821662" lvl="2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improves AAU ranking via additional highly productive FTE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High reputational and strategic impact</a:t>
            </a:r>
          </a:p>
          <a:p>
            <a:pPr defTabSz="795527">
              <a:lnSpc>
                <a:spcPct val="100000"/>
              </a:lnSpc>
              <a:spcBef>
                <a:spcPts val="1500"/>
              </a:spcBef>
              <a:defRPr sz="1740" b="1"/>
            </a:pPr>
            <a:r>
              <a:rPr dirty="0"/>
              <a:t>Costs: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Investment in Seed Grants &lt;$500k annually, less than 1 FTE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dirty="0"/>
              <a:t>Ongoing investment for research support: 4 FTE</a:t>
            </a:r>
          </a:p>
          <a:p>
            <a:pPr marL="505927" lvl="1" indent="-174457" defTabSz="795527">
              <a:lnSpc>
                <a:spcPct val="100000"/>
              </a:lnSpc>
              <a:spcBef>
                <a:spcPts val="400"/>
              </a:spcBef>
              <a:defRPr sz="1740"/>
            </a:pPr>
            <a:r>
              <a:rPr lang="en-US" dirty="0"/>
              <a:t>Strategic hiring one-time investment: $500k ~ 1 M per faculty (high-profile hires) and ongoing investment TBD to scale with desire for growth</a:t>
            </a:r>
          </a:p>
        </p:txBody>
      </p:sp>
      <p:sp>
        <p:nvSpPr>
          <p:cNvPr id="24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 txBox="1">
            <a:spLocks noGrp="1"/>
          </p:cNvSpPr>
          <p:nvPr>
            <p:ph type="title"/>
          </p:nvPr>
        </p:nvSpPr>
        <p:spPr>
          <a:xfrm>
            <a:off x="1029220" y="1473012"/>
            <a:ext cx="10357129" cy="2964690"/>
          </a:xfrm>
          <a:prstGeom prst="rect">
            <a:avLst/>
          </a:prstGeom>
        </p:spPr>
        <p:txBody>
          <a:bodyPr/>
          <a:lstStyle/>
          <a:p>
            <a:pPr defTabSz="868680">
              <a:lnSpc>
                <a:spcPts val="5200"/>
              </a:lnSpc>
              <a:defRPr sz="6650"/>
            </a:pPr>
            <a:br>
              <a:rPr dirty="0"/>
            </a:br>
            <a:r>
              <a:rPr dirty="0"/>
              <a:t>Thank you!</a:t>
            </a:r>
            <a:br>
              <a:rPr dirty="0"/>
            </a:br>
            <a:br>
              <a:rPr dirty="0"/>
            </a:br>
            <a:r>
              <a:rPr dirty="0"/>
              <a:t>Questions and feedback?</a:t>
            </a:r>
          </a:p>
        </p:txBody>
      </p:sp>
      <p:sp>
        <p:nvSpPr>
          <p:cNvPr id="24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606</Words>
  <Application>Microsoft Macintosh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Museo Slab 700</vt:lpstr>
      <vt:lpstr>Effra Heavy</vt:lpstr>
      <vt:lpstr>Museo Slab 500</vt:lpstr>
      <vt:lpstr>Museo Slab 900</vt:lpstr>
      <vt:lpstr>Calibri</vt:lpstr>
      <vt:lpstr>Arial</vt:lpstr>
      <vt:lpstr>Museo Slab 300</vt:lpstr>
      <vt:lpstr>Courier New</vt:lpstr>
      <vt:lpstr>Effra</vt:lpstr>
      <vt:lpstr>Calibri Light</vt:lpstr>
      <vt:lpstr>Office Theme</vt:lpstr>
      <vt:lpstr>ENHANCING RESEARCH PRODUCTIVITY &amp; EFFECTIVENESS PROPOSAL –  April 23, 2021 </vt:lpstr>
      <vt:lpstr>Enhancing Research Productivity</vt:lpstr>
      <vt:lpstr>Current State</vt:lpstr>
      <vt:lpstr>What We Learned</vt:lpstr>
      <vt:lpstr>What We Learned (cont.): T32 Awards and NIH at SBU</vt:lpstr>
      <vt:lpstr>Recommendations</vt:lpstr>
      <vt:lpstr>Recommendations: Goals</vt:lpstr>
      <vt:lpstr>Costs/Benefits Analysis</vt:lpstr>
      <vt:lpstr> Thank you!  Questions and feedback?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RESEARCH PRODUCTIVITY &amp; EFFECTIVENESS PROPOSAL </dc:title>
  <dc:subject/>
  <dc:creator/>
  <cp:keywords/>
  <dc:description/>
  <cp:lastModifiedBy>Allison Schwartz</cp:lastModifiedBy>
  <cp:revision>14</cp:revision>
  <dcterms:modified xsi:type="dcterms:W3CDTF">2021-06-22T17:12:35Z</dcterms:modified>
  <cp:category/>
</cp:coreProperties>
</file>